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57" r:id="rId2"/>
    <p:sldId id="289" r:id="rId3"/>
    <p:sldId id="259" r:id="rId4"/>
    <p:sldId id="260" r:id="rId5"/>
    <p:sldId id="261" r:id="rId6"/>
    <p:sldId id="262" r:id="rId7"/>
    <p:sldId id="290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2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300" r:id="rId42"/>
    <p:sldId id="299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2103" autoAdjust="0"/>
  </p:normalViewPr>
  <p:slideViewPr>
    <p:cSldViewPr snapToGrid="0">
      <p:cViewPr varScale="1">
        <p:scale>
          <a:sx n="91" d="100"/>
          <a:sy n="91" d="100"/>
        </p:scale>
        <p:origin x="234" y="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eYUWhRrYvU&amp;list=PLl7gBwEzVMwJxYIxfEnTBFAIaZYco9LcL&amp;index=3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9Kba0EMFQAU&amp;t=26s" TargetMode="Externa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AIV357ErDU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505138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851786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P. 94</a:t>
            </a:r>
            <a:r>
              <a:rPr lang="ko-KR" altLang="en-US" dirty="0"/>
              <a:t>를 보세요</a:t>
            </a:r>
            <a:r>
              <a:rPr lang="en-US" altLang="ko-KR" dirty="0"/>
              <a:t>. –(</a:t>
            </a:r>
            <a:r>
              <a:rPr lang="ko-KR" altLang="en-US" dirty="0"/>
              <a:t>으</a:t>
            </a:r>
            <a:r>
              <a:rPr lang="en-US" altLang="ko-KR" dirty="0"/>
              <a:t>)</a:t>
            </a:r>
            <a:r>
              <a:rPr lang="ko-KR" altLang="en-US" dirty="0"/>
              <a:t>면에 대해서 알아봅시다</a:t>
            </a:r>
            <a:r>
              <a:rPr lang="en-US" altLang="ko-KR" dirty="0"/>
              <a:t>. 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847888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Char char="v"/>
            </a:pPr>
            <a:r>
              <a:rPr lang="ko-KR" altLang="en-US" b="1" dirty="0"/>
              <a:t>가정의 뜻이 있어서</a:t>
            </a:r>
            <a:r>
              <a:rPr lang="en-US" altLang="ko-KR" b="1" dirty="0"/>
              <a:t>, </a:t>
            </a:r>
            <a:r>
              <a:rPr lang="ko-KR" altLang="en-US" b="1" dirty="0"/>
              <a:t>뒤에 따라오는 문장의 동작이나 상태가 이루어지기 위한 </a:t>
            </a:r>
            <a:r>
              <a:rPr lang="ko-KR" altLang="en-US" b="1" dirty="0" smtClean="0"/>
              <a:t>전제 조건을 </a:t>
            </a:r>
            <a:r>
              <a:rPr lang="ko-KR" altLang="en-US" b="1" dirty="0"/>
              <a:t>나타낸다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None/>
            </a:pPr>
            <a:r>
              <a:rPr lang="ko-KR" altLang="en-US" b="1" dirty="0"/>
              <a:t>예</a:t>
            </a:r>
            <a:r>
              <a:rPr lang="en-US" altLang="ko-KR" b="1" dirty="0"/>
              <a:t>) </a:t>
            </a:r>
            <a:r>
              <a:rPr lang="ko-KR" altLang="en-US" b="1" dirty="0"/>
              <a:t>봄이 되면 꽃이 피어요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None/>
            </a:pPr>
            <a:r>
              <a:rPr lang="en-US" b="1" dirty="0"/>
              <a:t>     </a:t>
            </a:r>
            <a:r>
              <a:rPr lang="ko-KR" altLang="en-US" b="1" dirty="0"/>
              <a:t>감기에 걸리면 쉬어야 해요</a:t>
            </a:r>
            <a:r>
              <a:rPr lang="en-US" altLang="ko-KR" b="1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None/>
            </a:pPr>
            <a:r>
              <a:rPr lang="en-US" b="1" dirty="0"/>
              <a:t>     </a:t>
            </a:r>
            <a:r>
              <a:rPr lang="ko-KR" altLang="en-US" b="1" dirty="0"/>
              <a:t>돈이 있으면 좀 빌려주세요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603630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 panose="020B0604020202020204" pitchFamily="34" charset="0"/>
              <a:buNone/>
            </a:pPr>
            <a:r>
              <a:rPr lang="ko-KR" altLang="en-US" b="1" dirty="0"/>
              <a:t>예시</a:t>
            </a:r>
            <a:r>
              <a:rPr lang="en-US" altLang="ko-KR" b="1" dirty="0"/>
              <a:t>) </a:t>
            </a:r>
            <a:r>
              <a:rPr lang="ko-KR" altLang="en-US" b="1" dirty="0"/>
              <a:t>날씨가 좋으면 공원에 갈 거예요</a:t>
            </a:r>
            <a:r>
              <a:rPr lang="en-US" altLang="ko-KR" b="1" dirty="0"/>
              <a:t>. (</a:t>
            </a:r>
            <a:r>
              <a:rPr lang="ko-KR" altLang="en-US" b="1" dirty="0"/>
              <a:t>좋다</a:t>
            </a:r>
            <a:r>
              <a:rPr lang="en-US" altLang="ko-KR" b="1" dirty="0"/>
              <a:t>: </a:t>
            </a:r>
            <a:r>
              <a:rPr lang="ko-KR" altLang="en-US" b="1" dirty="0"/>
              <a:t>좋으면</a:t>
            </a:r>
            <a:r>
              <a:rPr lang="en-US" altLang="ko-KR" b="1" dirty="0"/>
              <a:t>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 panose="020B0604020202020204" pitchFamily="34" charset="0"/>
              <a:buNone/>
            </a:pPr>
            <a:r>
              <a:rPr lang="ko-KR" altLang="en-US" b="1" dirty="0"/>
              <a:t>       동생이 오면 같이 놀 거예요</a:t>
            </a:r>
            <a:r>
              <a:rPr lang="en-US" altLang="ko-KR" b="1" dirty="0"/>
              <a:t>. (</a:t>
            </a:r>
            <a:r>
              <a:rPr lang="ko-KR" altLang="en-US" b="1" dirty="0"/>
              <a:t>오다</a:t>
            </a:r>
            <a:r>
              <a:rPr lang="en-US" altLang="ko-KR" b="1" dirty="0"/>
              <a:t>: </a:t>
            </a:r>
            <a:r>
              <a:rPr lang="ko-KR" altLang="en-US" b="1" dirty="0"/>
              <a:t>오면</a:t>
            </a:r>
            <a:r>
              <a:rPr lang="en-US" altLang="ko-KR" b="1" dirty="0"/>
              <a:t>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 panose="020B0604020202020204" pitchFamily="34" charset="0"/>
              <a:buNone/>
            </a:pPr>
            <a:r>
              <a:rPr lang="ko-KR" altLang="en-US" b="1" dirty="0"/>
              <a:t>       공부가 끝나면 텔레비전을 볼 거예요</a:t>
            </a:r>
            <a:r>
              <a:rPr lang="en-US" altLang="ko-KR" b="1" dirty="0"/>
              <a:t>. (</a:t>
            </a:r>
            <a:r>
              <a:rPr lang="ko-KR" altLang="en-US" b="1" dirty="0"/>
              <a:t>끝나다</a:t>
            </a:r>
            <a:r>
              <a:rPr lang="en-US" altLang="ko-KR" b="1" dirty="0"/>
              <a:t>: </a:t>
            </a:r>
            <a:r>
              <a:rPr lang="ko-KR" altLang="en-US" b="1" dirty="0"/>
              <a:t>끝나면</a:t>
            </a:r>
            <a:r>
              <a:rPr lang="en-US" altLang="ko-KR" b="1" dirty="0"/>
              <a:t>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 panose="020B0604020202020204" pitchFamily="34" charset="0"/>
              <a:buNone/>
            </a:pPr>
            <a:r>
              <a:rPr lang="ko-KR" altLang="en-US" b="1" dirty="0"/>
              <a:t>       과자를 많이 먹으면 배가 아파요</a:t>
            </a:r>
            <a:r>
              <a:rPr lang="en-US" altLang="ko-KR" b="1" dirty="0"/>
              <a:t>.(</a:t>
            </a:r>
            <a:r>
              <a:rPr lang="ko-KR" altLang="en-US" b="1" dirty="0"/>
              <a:t>먹다</a:t>
            </a:r>
            <a:r>
              <a:rPr lang="en-US" altLang="ko-KR" b="1" dirty="0"/>
              <a:t>: </a:t>
            </a:r>
            <a:r>
              <a:rPr lang="ko-KR" altLang="en-US" b="1" dirty="0"/>
              <a:t>먹으면</a:t>
            </a:r>
            <a:r>
              <a:rPr lang="en-US" altLang="ko-KR" b="1" dirty="0"/>
              <a:t>)</a:t>
            </a:r>
            <a:r>
              <a:rPr lang="ko-KR" altLang="en-US" b="1" dirty="0"/>
              <a:t>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058032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400" b="1" dirty="0"/>
              <a:t>교재 </a:t>
            </a:r>
            <a:r>
              <a:rPr lang="en-US" altLang="ko-KR" sz="1400" b="1" dirty="0"/>
              <a:t>P</a:t>
            </a:r>
            <a:r>
              <a:rPr lang="en-US" altLang="ko-KR" sz="1400" b="1" dirty="0" smtClean="0"/>
              <a:t>. 94 </a:t>
            </a:r>
            <a:r>
              <a:rPr lang="ko-KR" altLang="en-US" sz="1400" b="1" dirty="0"/>
              <a:t>연습 문제를 풀어 봅시다</a:t>
            </a:r>
            <a:r>
              <a:rPr lang="en-US" altLang="ko-KR" sz="1400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400" b="1" dirty="0"/>
              <a:t>정답</a:t>
            </a:r>
            <a:r>
              <a:rPr lang="en-US" altLang="ko-KR" sz="1400" b="1" dirty="0"/>
              <a:t>: 1) </a:t>
            </a:r>
            <a:r>
              <a:rPr lang="ko-KR" altLang="en-US" sz="1400" b="1" dirty="0"/>
              <a:t>가면  </a:t>
            </a:r>
            <a:r>
              <a:rPr lang="en-US" altLang="ko-KR" sz="1400" b="1" dirty="0"/>
              <a:t>2) </a:t>
            </a:r>
            <a:r>
              <a:rPr lang="ko-KR" altLang="en-US" sz="1400" b="1" dirty="0"/>
              <a:t>오면  </a:t>
            </a:r>
            <a:r>
              <a:rPr lang="en-US" altLang="ko-KR" sz="1400" b="1" dirty="0"/>
              <a:t>3) </a:t>
            </a:r>
            <a:r>
              <a:rPr lang="ko-KR" altLang="en-US" sz="1400" b="1" dirty="0"/>
              <a:t>좋으면</a:t>
            </a:r>
            <a:endParaRPr sz="1400"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81804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예시 문장 </a:t>
            </a:r>
            <a:r>
              <a:rPr lang="en-US" altLang="ko-KR" b="1" dirty="0"/>
              <a:t>1) </a:t>
            </a:r>
            <a:r>
              <a:rPr lang="ko-KR" altLang="en-US" b="1" dirty="0"/>
              <a:t>돈을 많이 벌면 자동차를 살 거예요</a:t>
            </a:r>
            <a:r>
              <a:rPr lang="en-US" altLang="ko-KR" b="1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             2)  </a:t>
            </a:r>
            <a:r>
              <a:rPr lang="ko-KR" altLang="en-US" b="1" dirty="0"/>
              <a:t>카드를 직접 만들면 친구가 기뻐할 거예요</a:t>
            </a:r>
            <a:r>
              <a:rPr lang="en-US" altLang="ko-KR" b="1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             3) </a:t>
            </a:r>
            <a:r>
              <a:rPr lang="ko-KR" altLang="en-US" b="1" dirty="0"/>
              <a:t>학교가 멀면 버스 타고 갈 거예요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968585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305057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P. 95</a:t>
            </a:r>
            <a:r>
              <a:rPr lang="ko-KR" altLang="en-US" b="1" dirty="0"/>
              <a:t>를 보세요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16467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예문 </a:t>
            </a:r>
            <a:r>
              <a:rPr lang="en-US" altLang="ko-KR" b="1" dirty="0"/>
              <a:t>“</a:t>
            </a:r>
            <a:r>
              <a:rPr lang="ko-KR" altLang="en-US" b="1" dirty="0"/>
              <a:t>연필도 있고 지우개도 있어요＂</a:t>
            </a:r>
            <a:r>
              <a:rPr lang="ko-KR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► 학용품 두 가지가 있다고 나열하는 것이다</a:t>
            </a: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    “</a:t>
            </a:r>
            <a:r>
              <a:rPr lang="ko-KR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시소도 타고 그네도 탔어요</a:t>
            </a: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.” </a:t>
            </a:r>
            <a:r>
              <a:rPr lang="ko-KR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► 시소와 그네를 탔다는 행동을 나열한 것</a:t>
            </a: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842122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b="1" dirty="0"/>
              <a:t>P</a:t>
            </a:r>
            <a:r>
              <a:rPr lang="en-US" altLang="ko-KR" b="1" dirty="0" smtClean="0"/>
              <a:t>. </a:t>
            </a:r>
            <a:r>
              <a:rPr lang="en-US" altLang="ko-KR" b="1" dirty="0"/>
              <a:t>95</a:t>
            </a:r>
            <a:r>
              <a:rPr lang="ko-KR" altLang="en-US" b="1" dirty="0"/>
              <a:t>쪽 연습 문제를 풀어봅시다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정답</a:t>
            </a:r>
            <a:r>
              <a:rPr lang="en-US" altLang="ko-KR" b="1" dirty="0"/>
              <a:t>: 1) </a:t>
            </a:r>
            <a:r>
              <a:rPr lang="ko-KR" altLang="en-US" b="1" dirty="0"/>
              <a:t>의자도 있어요</a:t>
            </a:r>
            <a:r>
              <a:rPr lang="en-US" altLang="ko-KR" b="1" dirty="0"/>
              <a:t>.  2) </a:t>
            </a:r>
            <a:r>
              <a:rPr lang="ko-KR" altLang="en-US" b="1" dirty="0"/>
              <a:t>빵도 샀어요</a:t>
            </a:r>
            <a:r>
              <a:rPr lang="en-US" altLang="ko-KR" b="1" dirty="0"/>
              <a:t>. 3) </a:t>
            </a:r>
            <a:r>
              <a:rPr lang="ko-KR" altLang="en-US" b="1" dirty="0"/>
              <a:t>팽이치기도 했어요</a:t>
            </a:r>
            <a:r>
              <a:rPr lang="en-US" altLang="ko-KR" b="1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32500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674867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스피커 그림을 클릭해서 듣기를 해 봅니다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001885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수업 시간에 학생들에게 잠시 시간을 준 다음 적은 걸 발표하게 하거나 숙제로 낼 수 있다</a:t>
            </a:r>
            <a:r>
              <a:rPr lang="en-US" altLang="ko-KR" b="1" dirty="0"/>
              <a:t>. </a:t>
            </a:r>
            <a:r>
              <a:rPr lang="ko-KR" altLang="en-US" b="1" dirty="0"/>
              <a:t>보기처럼 오늘 배운 </a:t>
            </a:r>
            <a:endParaRPr lang="en-US" altLang="ko-KR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문법에 맞게 문장을 고치도록 한다</a:t>
            </a:r>
            <a:r>
              <a:rPr lang="en-US" altLang="ko-KR" b="1" dirty="0"/>
              <a:t>. Lingt.com</a:t>
            </a:r>
            <a:r>
              <a:rPr lang="ko-KR" altLang="en-US" b="1" dirty="0"/>
              <a:t>에 들어가서 </a:t>
            </a:r>
            <a:r>
              <a:rPr lang="en-US" altLang="ko-KR" b="1" dirty="0"/>
              <a:t>sign up</a:t>
            </a:r>
            <a:r>
              <a:rPr lang="ko-KR" altLang="en-US" b="1" dirty="0"/>
              <a:t> 한 뒤 </a:t>
            </a:r>
            <a:r>
              <a:rPr lang="ko-KR" altLang="en-US" b="1" dirty="0" err="1"/>
              <a:t>클래스룸을</a:t>
            </a:r>
            <a:r>
              <a:rPr lang="ko-KR" altLang="en-US" b="1" dirty="0"/>
              <a:t> 만들고 숙제 자료를 넣으면 학생들이 </a:t>
            </a:r>
            <a:endParaRPr lang="en-US" altLang="ko-KR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직접 본인의 목소리로 답을 녹음할 수도 있다</a:t>
            </a:r>
            <a:r>
              <a:rPr lang="en-US" altLang="ko-KR" b="1" dirty="0"/>
              <a:t>.</a:t>
            </a:r>
            <a:r>
              <a:rPr lang="ko-KR" altLang="en-US" b="1" dirty="0"/>
              <a:t> 듣기와 말하기 공부할 때 유용한 사이트이다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906583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Char char="ü"/>
            </a:pPr>
            <a:r>
              <a:rPr lang="ko-KR" altLang="en-US" b="1" dirty="0"/>
              <a:t>학생들에게 한 </a:t>
            </a:r>
            <a:r>
              <a:rPr lang="ko-KR" altLang="en-US" b="1" dirty="0" err="1"/>
              <a:t>문장씩</a:t>
            </a:r>
            <a:r>
              <a:rPr lang="ko-KR" altLang="en-US" b="1" dirty="0"/>
              <a:t> 읽혀보고</a:t>
            </a:r>
            <a:r>
              <a:rPr lang="en-US" altLang="ko-KR" b="1" dirty="0"/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문제도 같이 풀어 본다</a:t>
            </a:r>
            <a:r>
              <a:rPr lang="en-US" altLang="ko-KR" b="1" dirty="0">
                <a:solidFill>
                  <a:srgbClr val="FF0000"/>
                </a:solidFill>
              </a:rPr>
              <a:t>. </a:t>
            </a:r>
            <a:r>
              <a:rPr lang="ko-KR" altLang="en-US" b="1" dirty="0"/>
              <a:t>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851426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학생들에게 간단하게 써 보게 하거나 숙제로 낼 수 있다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066335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ko-KR" altLang="en-US" b="1" dirty="0"/>
              <a:t>공기놀이는 어떻게 하는 거예요</a:t>
            </a:r>
            <a:r>
              <a:rPr lang="en-US" altLang="ko-KR" b="1" dirty="0"/>
              <a:t>?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ko-KR" altLang="en-US" b="1" dirty="0"/>
              <a:t>여러분은 어떤 놀이를 좋아해요</a:t>
            </a:r>
            <a:r>
              <a:rPr lang="en-US" altLang="ko-KR" b="1" dirty="0"/>
              <a:t>? </a:t>
            </a:r>
            <a:r>
              <a:rPr lang="ko-KR" altLang="en-US" b="1" dirty="0"/>
              <a:t>친구들과 자주 하는 놀이는 </a:t>
            </a:r>
            <a:r>
              <a:rPr lang="ko-KR" altLang="en-US" b="1" dirty="0" err="1"/>
              <a:t>뭐예요</a:t>
            </a:r>
            <a:r>
              <a:rPr lang="en-US" altLang="ko-KR" b="1" dirty="0"/>
              <a:t>?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ko-KR" altLang="en-US" b="1" dirty="0"/>
              <a:t>여러분이 살고 있는 나라에도 고무줄놀이와 비슷한 놀이가 있어요</a:t>
            </a:r>
            <a:r>
              <a:rPr lang="en-US" altLang="ko-KR" b="1" dirty="0"/>
              <a:t>? </a:t>
            </a:r>
            <a:r>
              <a:rPr lang="ko-KR" altLang="en-US" b="1" dirty="0"/>
              <a:t>어떻게 하는 놀이예요</a:t>
            </a:r>
            <a:r>
              <a:rPr lang="en-US" altLang="ko-KR" b="1" dirty="0"/>
              <a:t>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출처</a:t>
            </a:r>
            <a:r>
              <a:rPr lang="en-US" altLang="ko-KR" b="1" dirty="0"/>
              <a:t>: </a:t>
            </a:r>
            <a:r>
              <a:rPr lang="en-US" dirty="0">
                <a:hlinkClick r:id="rId3"/>
              </a:rPr>
              <a:t>https://www.youtube.com/watch?v=ZeYUWhRrYvU&amp;list=PLl7gBwEzVMwJxYIxfEnTBFAIaZYco9LcL&amp;index=3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       </a:t>
            </a:r>
            <a:r>
              <a:rPr lang="en-US" dirty="0">
                <a:hlinkClick r:id="rId4"/>
              </a:rPr>
              <a:t>https://www.youtube.com/watch?v=9Kba0EMFQAU&amp;t=26s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      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213451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워크북 </a:t>
            </a:r>
            <a:r>
              <a:rPr lang="en-US" altLang="ko-KR" b="1" dirty="0"/>
              <a:t>P.42-45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정답</a:t>
            </a:r>
            <a:r>
              <a:rPr lang="en-US" altLang="ko-KR" b="1" dirty="0"/>
              <a:t>: 1) </a:t>
            </a:r>
            <a:r>
              <a:rPr lang="ko-KR" altLang="en-US" b="1" dirty="0"/>
              <a:t>술래잡기 </a:t>
            </a:r>
            <a:r>
              <a:rPr lang="en-US" altLang="ko-KR" b="1" dirty="0"/>
              <a:t>2) </a:t>
            </a:r>
            <a:r>
              <a:rPr lang="ko-KR" altLang="en-US" b="1" dirty="0"/>
              <a:t>고무줄놀이 </a:t>
            </a:r>
            <a:r>
              <a:rPr lang="en-US" altLang="ko-KR" b="1" dirty="0"/>
              <a:t>3) </a:t>
            </a:r>
            <a:r>
              <a:rPr lang="ko-KR" altLang="en-US" b="1" dirty="0"/>
              <a:t>연날리기 </a:t>
            </a:r>
            <a:r>
              <a:rPr lang="en-US" altLang="ko-KR" b="1" dirty="0"/>
              <a:t>4) </a:t>
            </a:r>
            <a:r>
              <a:rPr lang="ko-KR" altLang="en-US" b="1" dirty="0"/>
              <a:t>팽이치기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93886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1) </a:t>
            </a:r>
            <a:r>
              <a:rPr lang="ko-KR" altLang="en-US" b="1" dirty="0"/>
              <a:t>끝나면 </a:t>
            </a:r>
            <a:r>
              <a:rPr lang="en-US" altLang="ko-KR" b="1" dirty="0"/>
              <a:t>2) </a:t>
            </a:r>
            <a:r>
              <a:rPr lang="ko-KR" altLang="en-US" b="1" dirty="0"/>
              <a:t>놀아요 </a:t>
            </a:r>
            <a:r>
              <a:rPr lang="en-US" altLang="ko-KR" b="1" dirty="0"/>
              <a:t>3) </a:t>
            </a:r>
            <a:r>
              <a:rPr lang="ko-KR" altLang="en-US" b="1" dirty="0"/>
              <a:t>많아요 </a:t>
            </a:r>
            <a:r>
              <a:rPr lang="en-US" altLang="ko-KR" b="1" dirty="0"/>
              <a:t>4) </a:t>
            </a:r>
            <a:r>
              <a:rPr lang="ko-KR" altLang="en-US" b="1" dirty="0"/>
              <a:t>인형놀이를 해요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030334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ko-KR" altLang="en-US" b="1" dirty="0"/>
              <a:t>숙제가 어려우면 친구하고 같이 해요</a:t>
            </a:r>
            <a:endParaRPr lang="en-US" altLang="ko-KR" b="1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ko-KR" altLang="en-US" b="1" dirty="0"/>
              <a:t>교실이 추우면 창문을 닫아요</a:t>
            </a:r>
            <a:r>
              <a:rPr lang="en-US" altLang="ko-KR" b="1" dirty="0"/>
              <a:t>	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ko-KR" altLang="en-US" b="1" dirty="0"/>
              <a:t>날씨가 좋으면 공원에서 자전거를 타요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402873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ko-KR" altLang="en-US" dirty="0"/>
              <a:t>코끼리도 있어요</a:t>
            </a:r>
            <a:endParaRPr lang="en-US" altLang="ko-KR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ko-KR" altLang="en-US" dirty="0"/>
              <a:t>팽이치기도 했어요</a:t>
            </a:r>
            <a:endParaRPr lang="en-US" altLang="ko-KR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ko-KR" altLang="en-US" dirty="0"/>
              <a:t>수영도 하고</a:t>
            </a:r>
            <a:endParaRPr lang="en-US" altLang="ko-KR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ko-KR" altLang="en-US" dirty="0"/>
              <a:t>공책도 있고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884958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받아쓰기 </a:t>
            </a:r>
            <a:r>
              <a:rPr lang="en-US" altLang="ko-KR" b="1" dirty="0"/>
              <a:t>1. </a:t>
            </a:r>
            <a:r>
              <a:rPr lang="ko-KR" altLang="en-US" b="1" dirty="0"/>
              <a:t>오늘 수업이 끝나면 뭐 해</a:t>
            </a:r>
            <a:r>
              <a:rPr lang="en-US" altLang="ko-KR" b="1" dirty="0"/>
              <a:t>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            2. </a:t>
            </a:r>
            <a:r>
              <a:rPr lang="ko-KR" altLang="en-US" b="1" dirty="0"/>
              <a:t>필통에 연필도 있고 지우개도 있어요</a:t>
            </a:r>
            <a:r>
              <a:rPr lang="en-US" altLang="ko-KR" b="1" dirty="0"/>
              <a:t>.</a:t>
            </a:r>
            <a:r>
              <a:rPr lang="en-US" b="1" dirty="0"/>
              <a:t>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58693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학생들과 속담을 읽어보고 뜻이 무엇인지 유추해 보도록 한</a:t>
            </a:r>
            <a:r>
              <a:rPr lang="en-US" altLang="ko-KR" sz="14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4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뒤 짧은 동영상을 보여 준다</a:t>
            </a:r>
            <a:r>
              <a:rPr lang="en-US" altLang="ko-KR" sz="14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뜻</a:t>
            </a:r>
            <a:r>
              <a:rPr lang="en-US" altLang="ko-KR" sz="14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4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무슨 일이든지 처음부터 만족할 수 없다는 뜻</a:t>
            </a:r>
            <a:r>
              <a:rPr lang="en-US" altLang="ko-KR" sz="14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</a:t>
            </a:r>
            <a:r>
              <a:rPr lang="en-US" sz="1400" b="1" dirty="0"/>
              <a:t>eaning: S</a:t>
            </a:r>
            <a:r>
              <a:rPr lang="en-US" sz="14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ome things take time, and that one should have patience to achieve one’s goal</a:t>
            </a:r>
            <a:r>
              <a:rPr lang="en-US" sz="1600" b="1" dirty="0"/>
              <a:t> )</a:t>
            </a:r>
            <a:endParaRPr lang="en-US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 b="1" u="none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비슷한 속담으로</a:t>
            </a:r>
            <a:r>
              <a:rPr lang="en-US" altLang="ko-KR" sz="1400" b="1" u="none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“</a:t>
            </a:r>
            <a:r>
              <a:rPr lang="ko-KR" altLang="en-US" sz="1400" b="1" u="none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천리길도 한 걸음부터</a:t>
            </a:r>
            <a:r>
              <a:rPr lang="en-US" altLang="ko-KR" sz="1400" b="1" u="none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” (</a:t>
            </a:r>
            <a:r>
              <a:rPr lang="ko-KR" altLang="en-US" sz="1400" b="1" u="none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비슷한 영어 속담</a:t>
            </a:r>
            <a:r>
              <a:rPr lang="en-US" altLang="ko-KR" sz="1400" b="1" u="none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: Rome was not built in a day)</a:t>
            </a:r>
            <a:endParaRPr lang="en-US" sz="1400" b="1" u="none" dirty="0">
              <a:solidFill>
                <a:srgbClr val="0563C1"/>
              </a:solidFill>
              <a:hlinkClick r:id="rId3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471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762959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606908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6360642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357604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911848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415217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5500195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출처</a:t>
            </a:r>
            <a:r>
              <a:rPr lang="en-US" altLang="ko-KR" dirty="0"/>
              <a:t>: </a:t>
            </a:r>
            <a:r>
              <a:rPr lang="ko-KR" altLang="en-US" dirty="0"/>
              <a:t>아람 전래동화 요술 항아리 </a:t>
            </a:r>
            <a:r>
              <a:rPr lang="en-US" dirty="0"/>
              <a:t>https://youtu.be/J8RegZpUZbs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4414263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FF0000"/>
                </a:solidFill>
              </a:rPr>
              <a:t>1) </a:t>
            </a:r>
            <a:r>
              <a:rPr lang="ko-KR" altLang="en-US" sz="1200" dirty="0">
                <a:solidFill>
                  <a:srgbClr val="FF0000"/>
                </a:solidFill>
              </a:rPr>
              <a:t>집안의 물건이나 곡식을 간직하여 두는 곳</a:t>
            </a:r>
            <a:endParaRPr lang="en-US" sz="120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FF0000"/>
                </a:solidFill>
              </a:rPr>
              <a:t>2) </a:t>
            </a:r>
            <a:r>
              <a:rPr lang="ko-KR" altLang="en-US" sz="1200" dirty="0">
                <a:solidFill>
                  <a:srgbClr val="FF0000"/>
                </a:solidFill>
              </a:rPr>
              <a:t>저승</a:t>
            </a:r>
            <a:r>
              <a:rPr lang="en-US" altLang="ko-KR" sz="1200" dirty="0">
                <a:solidFill>
                  <a:srgbClr val="FF0000"/>
                </a:solidFill>
              </a:rPr>
              <a:t>: </a:t>
            </a:r>
            <a:r>
              <a:rPr lang="ko-KR" altLang="en-US" sz="1200" dirty="0">
                <a:solidFill>
                  <a:srgbClr val="FF0000"/>
                </a:solidFill>
              </a:rPr>
              <a:t>사람이 죽은 후에 가게 된다고 여기는 세상</a:t>
            </a:r>
            <a:r>
              <a:rPr lang="en-US" sz="1200" dirty="0">
                <a:solidFill>
                  <a:srgbClr val="FF0000"/>
                </a:solidFill>
              </a:rPr>
              <a:t>.   </a:t>
            </a:r>
            <a:r>
              <a:rPr lang="ko-KR" altLang="en-US" sz="1200" dirty="0">
                <a:solidFill>
                  <a:srgbClr val="FF0000"/>
                </a:solidFill>
              </a:rPr>
              <a:t>이승</a:t>
            </a:r>
            <a:r>
              <a:rPr lang="en-US" altLang="ko-KR" sz="1200" dirty="0">
                <a:solidFill>
                  <a:srgbClr val="FF0000"/>
                </a:solidFill>
              </a:rPr>
              <a:t>: </a:t>
            </a:r>
            <a:r>
              <a:rPr lang="ko-KR" altLang="en-US" sz="1200" dirty="0">
                <a:solidFill>
                  <a:srgbClr val="FF0000"/>
                </a:solidFill>
              </a:rPr>
              <a:t>우리가 지금 살고 있는 </a:t>
            </a:r>
            <a:r>
              <a:rPr lang="ko-KR" altLang="en-US" sz="1200" dirty="0" smtClean="0">
                <a:solidFill>
                  <a:srgbClr val="FF0000"/>
                </a:solidFill>
              </a:rPr>
              <a:t>이곳</a:t>
            </a:r>
            <a:endParaRPr lang="en-US" altLang="ko-KR" sz="120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en-US" sz="1200" dirty="0">
                <a:solidFill>
                  <a:srgbClr val="FF0000"/>
                </a:solidFill>
              </a:rPr>
              <a:t>3) </a:t>
            </a:r>
            <a:r>
              <a:rPr lang="ko-KR" altLang="en-US" sz="1200" dirty="0">
                <a:solidFill>
                  <a:srgbClr val="FF0000"/>
                </a:solidFill>
              </a:rPr>
              <a:t>하도 욕심을 부려서 염라대왕님이 일찍 불러들였어요</a:t>
            </a:r>
            <a:r>
              <a:rPr lang="en-US" altLang="ko-KR" sz="1200" dirty="0">
                <a:solidFill>
                  <a:srgbClr val="FF0000"/>
                </a:solidFill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en-US" sz="1200" dirty="0">
                <a:solidFill>
                  <a:srgbClr val="FF0000"/>
                </a:solidFill>
              </a:rPr>
              <a:t>4) </a:t>
            </a:r>
            <a:r>
              <a:rPr lang="ko-KR" altLang="en-US" sz="1200" dirty="0" err="1">
                <a:solidFill>
                  <a:srgbClr val="FF0000"/>
                </a:solidFill>
              </a:rPr>
              <a:t>노잣돈</a:t>
            </a:r>
            <a:r>
              <a:rPr lang="ko-KR" altLang="en-US" sz="1200" dirty="0">
                <a:solidFill>
                  <a:srgbClr val="FF0000"/>
                </a:solidFill>
              </a:rPr>
              <a:t>     </a:t>
            </a:r>
            <a:r>
              <a:rPr lang="en-US" altLang="ko-KR" sz="1200" dirty="0">
                <a:solidFill>
                  <a:srgbClr val="FF0000"/>
                </a:solidFill>
              </a:rPr>
              <a:t>5) </a:t>
            </a:r>
            <a:r>
              <a:rPr lang="ko-KR" altLang="en-US" sz="1200" dirty="0">
                <a:solidFill>
                  <a:srgbClr val="FF0000"/>
                </a:solidFill>
              </a:rPr>
              <a:t>짚 한 단     </a:t>
            </a:r>
            <a:r>
              <a:rPr lang="en-US" altLang="ko-KR" sz="1200" dirty="0">
                <a:solidFill>
                  <a:srgbClr val="FF0000"/>
                </a:solidFill>
              </a:rPr>
              <a:t>6) </a:t>
            </a:r>
            <a:r>
              <a:rPr lang="ko-KR" altLang="en-US" sz="1200" dirty="0">
                <a:solidFill>
                  <a:srgbClr val="FF0000"/>
                </a:solidFill>
              </a:rPr>
              <a:t>쌀 </a:t>
            </a:r>
            <a:r>
              <a:rPr lang="en-US" altLang="ko-KR" sz="1200" dirty="0">
                <a:solidFill>
                  <a:srgbClr val="FF0000"/>
                </a:solidFill>
              </a:rPr>
              <a:t>300</a:t>
            </a:r>
            <a:r>
              <a:rPr lang="ko-KR" altLang="en-US" sz="1200" dirty="0">
                <a:solidFill>
                  <a:srgbClr val="FF0000"/>
                </a:solidFill>
              </a:rPr>
              <a:t>석      </a:t>
            </a:r>
            <a:r>
              <a:rPr lang="en-US" altLang="ko-KR" sz="1200" dirty="0">
                <a:solidFill>
                  <a:srgbClr val="FF0000"/>
                </a:solidFill>
              </a:rPr>
              <a:t>7) </a:t>
            </a:r>
            <a:r>
              <a:rPr lang="ko-KR" altLang="en-US" sz="1200" dirty="0" smtClean="0">
                <a:solidFill>
                  <a:srgbClr val="FF0000"/>
                </a:solidFill>
              </a:rPr>
              <a:t>다리 </a:t>
            </a:r>
            <a:r>
              <a:rPr lang="en-US" altLang="ko-KR" sz="1200" dirty="0" smtClean="0">
                <a:solidFill>
                  <a:srgbClr val="FF0000"/>
                </a:solidFill>
              </a:rPr>
              <a:t>(</a:t>
            </a:r>
            <a:r>
              <a:rPr lang="ko-KR" altLang="en-US" sz="1200" dirty="0" smtClean="0">
                <a:solidFill>
                  <a:srgbClr val="FF0000"/>
                </a:solidFill>
              </a:rPr>
              <a:t>덕진 </a:t>
            </a:r>
            <a:r>
              <a:rPr lang="ko-KR" altLang="en-US" sz="1200" dirty="0">
                <a:solidFill>
                  <a:srgbClr val="FF0000"/>
                </a:solidFill>
              </a:rPr>
              <a:t>다리</a:t>
            </a:r>
            <a:r>
              <a:rPr lang="en-US" altLang="ko-KR" sz="1200" dirty="0">
                <a:solidFill>
                  <a:srgbClr val="FF0000"/>
                </a:solidFill>
              </a:rPr>
              <a:t>)     8) </a:t>
            </a:r>
            <a:r>
              <a:rPr lang="ko-KR" altLang="en-US" sz="1200" dirty="0">
                <a:solidFill>
                  <a:srgbClr val="FF0000"/>
                </a:solidFill>
              </a:rPr>
              <a:t>학생들이 다양하게 답 할 수 있다</a:t>
            </a:r>
            <a:r>
              <a:rPr lang="en-US" altLang="ko-KR" sz="1200" dirty="0">
                <a:solidFill>
                  <a:srgbClr val="FF0000"/>
                </a:solidFill>
              </a:rPr>
              <a:t> </a:t>
            </a:r>
            <a:endParaRPr lang="en-US" sz="1200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854893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7162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400" b="1" dirty="0"/>
              <a:t>교재 </a:t>
            </a:r>
            <a:r>
              <a:rPr lang="en-US" altLang="ko-KR" sz="1400" b="1" dirty="0"/>
              <a:t>P. </a:t>
            </a:r>
            <a:r>
              <a:rPr lang="en-US" altLang="ko-KR" sz="1400" b="1" dirty="0" smtClean="0"/>
              <a:t>92</a:t>
            </a:r>
            <a:r>
              <a:rPr lang="ko-KR" altLang="en-US" sz="1200" b="1" dirty="0" smtClean="0"/>
              <a:t>를</a:t>
            </a:r>
            <a:r>
              <a:rPr lang="ko-KR" altLang="en-US" b="1" dirty="0" smtClean="0"/>
              <a:t> </a:t>
            </a:r>
            <a:r>
              <a:rPr lang="ko-KR" altLang="en-US" b="1" dirty="0"/>
              <a:t>펴세요</a:t>
            </a:r>
            <a:r>
              <a:rPr lang="en-US" altLang="ko-KR" b="1" dirty="0"/>
              <a:t>. </a:t>
            </a:r>
            <a:r>
              <a:rPr lang="ko-KR" altLang="en-US" b="1" dirty="0"/>
              <a:t>제목을 큰 소리로 읽어 봅시다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그림의 아이들이 무엇을 하고 있나요</a:t>
            </a:r>
            <a:r>
              <a:rPr lang="en-US" altLang="ko-KR" b="1" dirty="0"/>
              <a:t>?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88816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270396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604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1100"/>
            </a:pPr>
            <a:r>
              <a:rPr lang="ko-KR" altLang="en-US" sz="1200" b="1" dirty="0"/>
              <a:t>학생들에게 지문을 들려줄 수도 있고 혹은 학생들에게 한 문장 씩 읽어 보게 한 후 질문한다</a:t>
            </a:r>
            <a:r>
              <a:rPr lang="en-US" altLang="ko-KR" sz="1200" b="1" dirty="0"/>
              <a:t>.</a:t>
            </a:r>
          </a:p>
          <a:p>
            <a:pPr>
              <a:buSzPts val="1100"/>
            </a:pPr>
            <a:r>
              <a:rPr lang="en-US" sz="1200" b="1" dirty="0"/>
              <a:t>1) </a:t>
            </a:r>
            <a:r>
              <a:rPr lang="ko-KR" altLang="en-US" sz="1200" b="1" dirty="0"/>
              <a:t>지연이는 수업 끝나고 뭐 해요</a:t>
            </a:r>
            <a:r>
              <a:rPr lang="en-US" altLang="ko-KR" sz="1200" b="1" dirty="0"/>
              <a:t>?</a:t>
            </a:r>
            <a:endParaRPr lang="en-US" sz="1200" b="1" dirty="0"/>
          </a:p>
          <a:p>
            <a:pPr>
              <a:buSzPts val="1100"/>
            </a:pPr>
            <a:r>
              <a:rPr lang="en-US" altLang="ko-KR" sz="1200" b="1" dirty="0"/>
              <a:t>2)</a:t>
            </a:r>
            <a:r>
              <a:rPr lang="ko-KR" altLang="en-US" sz="1200" b="1" dirty="0"/>
              <a:t>지연이랑 토마스는 같이 놀 수 있을까요</a:t>
            </a:r>
            <a:r>
              <a:rPr lang="en-US" altLang="ko-KR" sz="1200" b="1" dirty="0"/>
              <a:t>?</a:t>
            </a:r>
          </a:p>
          <a:p>
            <a:pPr>
              <a:buSzPts val="1100"/>
            </a:pPr>
            <a:r>
              <a:rPr lang="en-US" sz="1200" b="1" dirty="0"/>
              <a:t>3) </a:t>
            </a:r>
            <a:r>
              <a:rPr lang="ko-KR" altLang="en-US" sz="1200" b="1" dirty="0"/>
              <a:t>지연이는 동생이랑 무엇을 할 거예요</a:t>
            </a:r>
            <a:r>
              <a:rPr lang="en-US" altLang="ko-KR" sz="1200" b="1" dirty="0"/>
              <a:t>?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400" b="1" dirty="0"/>
              <a:t>교재 </a:t>
            </a:r>
            <a:r>
              <a:rPr lang="en-US" altLang="ko-KR" sz="1400" b="1" dirty="0"/>
              <a:t>P. </a:t>
            </a:r>
            <a:r>
              <a:rPr lang="en-US" altLang="ko-KR" sz="1400" b="1" dirty="0" smtClean="0"/>
              <a:t>93</a:t>
            </a:r>
            <a:r>
              <a:rPr lang="ko-KR" altLang="en-US" sz="1400" b="1" dirty="0" smtClean="0"/>
              <a:t>의 </a:t>
            </a:r>
            <a:r>
              <a:rPr lang="ko-KR" altLang="en-US" sz="1400" b="1" dirty="0"/>
              <a:t>단어들을 공부해 봅시다</a:t>
            </a:r>
            <a:r>
              <a:rPr lang="en-US" altLang="ko-KR" sz="1400" b="1" dirty="0"/>
              <a:t>. </a:t>
            </a:r>
            <a:endParaRPr sz="1400"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여러분들은 무슨 놀이 하는 것을 좋아해요</a:t>
            </a:r>
            <a:r>
              <a:rPr lang="en-US" altLang="ko-KR" b="1" dirty="0"/>
              <a:t>?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4815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88502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5710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4rl5?x=1jqt&amp;i=2tig8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1lb3?x=1jqt&amp;i=2tig8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12.emf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9.jpeg"/><Relationship Id="rId2" Type="http://schemas.openxmlformats.org/officeDocument/2006/relationships/video" Target="https://www.youtube.com/embed/ZeYUWhRrYvU?feature=oembed" TargetMode="External"/><Relationship Id="rId1" Type="http://schemas.openxmlformats.org/officeDocument/2006/relationships/video" Target="https://www.youtube.com/embed/9Kba0EMFQAU?feature=oembed" TargetMode="External"/><Relationship Id="rId6" Type="http://schemas.openxmlformats.org/officeDocument/2006/relationships/image" Target="../media/image18.jpeg"/><Relationship Id="rId5" Type="http://schemas.openxmlformats.org/officeDocument/2006/relationships/image" Target="../media/image17.emf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AIV357ErDU?feature=oembed" TargetMode="Externa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4rl5?x=1jqt&amp;i=2tig8t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J8RegZpUZbs?feature=oembed" TargetMode="External"/><Relationship Id="rId4" Type="http://schemas.openxmlformats.org/officeDocument/2006/relationships/image" Target="../media/image33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m1r-VKzRHk&amp;feature=emb_title" TargetMode="External"/><Relationship Id="rId7" Type="http://schemas.openxmlformats.org/officeDocument/2006/relationships/hyperlink" Target="https://quizlet.com/_8c4rl5?x=1jqt&amp;i=2tig8t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9Kba0EMFQAU&amp;t=26s" TargetMode="External"/><Relationship Id="rId5" Type="http://schemas.openxmlformats.org/officeDocument/2006/relationships/hyperlink" Target="https://www.youtube.com/watch?v=ZeYUWhRrYvU&amp;list=PLl7gBwEzVMwJxYIxfEnTBFAIaZYco9LcL&amp;index=3" TargetMode="External"/><Relationship Id="rId4" Type="http://schemas.openxmlformats.org/officeDocument/2006/relationships/hyperlink" Target="https://www.youtube.com/watch?v=oAIV357ErDU&amp;t=108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685392"/>
            <a:ext cx="10182447" cy="323694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한국어 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2-1 </a:t>
            </a: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" name="Picture 4" descr="A close up of a sign&#10;&#10;Description automatically generated">
            <a:extLst>
              <a:ext uri="{FF2B5EF4-FFF2-40B4-BE49-F238E27FC236}">
                <a16:creationId xmlns="" xmlns:a16="http://schemas.microsoft.com/office/drawing/2014/main" id="{BFEA4AD8-9C71-42D4-89A3-384117319C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152586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600" dirty="0"/>
              <a:t>Quizlet</a:t>
            </a:r>
            <a:r>
              <a:rPr lang="ko-KR" altLang="en-US" sz="3600" dirty="0"/>
              <a:t>을 통해 여러 방법으로 어휘를 공부해 봅시다</a:t>
            </a:r>
            <a:r>
              <a:rPr lang="en-US" altLang="ko-KR" sz="3600" dirty="0"/>
              <a:t>. </a:t>
            </a:r>
            <a:endParaRPr sz="3600" dirty="0"/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altLang="ko-KR" sz="4000" dirty="0">
              <a:hlinkClick r:id="rId3"/>
            </a:endParaRPr>
          </a:p>
          <a:p>
            <a:pPr marL="228600" lvl="0" indent="-508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altLang="en-US" sz="4000" dirty="0">
                <a:hlinkClick r:id="rId3"/>
              </a:rPr>
              <a:t>여기를 클릭</a:t>
            </a:r>
            <a:endParaRPr sz="4000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7867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D4A61EE4-A5C9-4800-936A-ECEAE5E16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651" y="0"/>
            <a:ext cx="10033398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991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838200" y="1126672"/>
            <a:ext cx="10515600" cy="5050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7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altLang="ko-KR" dirty="0"/>
              <a:t> </a:t>
            </a:r>
          </a:p>
          <a:p>
            <a:pPr marL="177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="" xmlns:a16="http://schemas.microsoft.com/office/drawing/2014/main" id="{830838E6-44D0-48F6-9FB7-F926AA4E8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546"/>
          </a:xfrm>
        </p:spPr>
        <p:txBody>
          <a:bodyPr>
            <a:normAutofit/>
          </a:bodyPr>
          <a:lstStyle/>
          <a:p>
            <a:r>
              <a:rPr lang="ko-KR" altLang="en-US" sz="360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문법 표현 </a:t>
            </a:r>
            <a:r>
              <a:rPr lang="ko-KR" altLang="en-US" sz="360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en-US" altLang="ko-KR" sz="360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-(</a:t>
            </a:r>
            <a:r>
              <a:rPr lang="ko-KR" altLang="en-US" sz="360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으</a:t>
            </a:r>
            <a:r>
              <a:rPr lang="en-US" altLang="ko-KR" sz="360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)</a:t>
            </a:r>
            <a:r>
              <a:rPr lang="ko-KR" altLang="en-US" sz="360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면</a:t>
            </a:r>
            <a:endParaRPr lang="en-US" sz="3600" dirty="0">
              <a:effectLst>
                <a:outerShdw blurRad="50800" dist="50800" dir="5400000" algn="ctr" rotWithShape="0">
                  <a:schemeClr val="accent1"/>
                </a:outerShdw>
              </a:effectLst>
              <a:latin typeface="+mj-ea"/>
              <a:ea typeface="+mj-ea"/>
            </a:endParaRPr>
          </a:p>
        </p:txBody>
      </p:sp>
      <p:sp>
        <p:nvSpPr>
          <p:cNvPr id="7" name="텍스트 개체 틀 2">
            <a:extLst>
              <a:ext uri="{FF2B5EF4-FFF2-40B4-BE49-F238E27FC236}">
                <a16:creationId xmlns="" xmlns:a16="http://schemas.microsoft.com/office/drawing/2014/main" id="{887324B9-EBB4-4224-881A-2EC4DB22A304}"/>
              </a:ext>
            </a:extLst>
          </p:cNvPr>
          <p:cNvSpPr txBox="1">
            <a:spLocks/>
          </p:cNvSpPr>
          <p:nvPr/>
        </p:nvSpPr>
        <p:spPr>
          <a:xfrm>
            <a:off x="527957" y="1196379"/>
            <a:ext cx="10515600" cy="49783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ko-KR" altLang="en-US" dirty="0">
                <a:solidFill>
                  <a:srgbClr val="FF0000"/>
                </a:solidFill>
              </a:rPr>
              <a:t>가정이나 조건</a:t>
            </a:r>
            <a:r>
              <a:rPr lang="ko-KR" altLang="en-US" dirty="0"/>
              <a:t>을 나타내는 표현이고 형용사</a:t>
            </a:r>
            <a:r>
              <a:rPr lang="en-US" altLang="ko-KR" dirty="0"/>
              <a:t>/</a:t>
            </a:r>
            <a:r>
              <a:rPr lang="ko-KR" altLang="en-US" dirty="0"/>
              <a:t>동사 어간에 붙는다</a:t>
            </a:r>
            <a:r>
              <a:rPr lang="en-US" altLang="ko-KR" dirty="0"/>
              <a:t>. </a:t>
            </a:r>
            <a:r>
              <a:rPr lang="ko-KR" altLang="en-US" dirty="0"/>
              <a:t>영어에서 </a:t>
            </a:r>
            <a:r>
              <a:rPr lang="en-US" altLang="ko-KR" dirty="0"/>
              <a:t>if , when</a:t>
            </a:r>
            <a:r>
              <a:rPr lang="ko-KR" altLang="en-US" dirty="0"/>
              <a:t>과</a:t>
            </a:r>
            <a:r>
              <a:rPr lang="en-US" altLang="ko-KR" dirty="0"/>
              <a:t>  </a:t>
            </a:r>
            <a:r>
              <a:rPr lang="ko-KR" altLang="en-US" dirty="0"/>
              <a:t>같은 의미이다</a:t>
            </a:r>
            <a:r>
              <a:rPr lang="en-US" altLang="ko-KR" dirty="0"/>
              <a:t>. </a:t>
            </a:r>
          </a:p>
          <a:p>
            <a:pPr>
              <a:buFont typeface="Wingdings" panose="05000000000000000000" pitchFamily="2" charset="2"/>
              <a:buChar char="v"/>
            </a:pPr>
            <a:endParaRPr lang="en-US" altLang="ko-KR" kern="0" dirty="0"/>
          </a:p>
          <a:p>
            <a:pPr marL="114300" indent="0">
              <a:buFont typeface="Arial"/>
              <a:buNone/>
            </a:pPr>
            <a:r>
              <a:rPr lang="en-US" altLang="ko-KR" sz="3200" kern="0" dirty="0"/>
              <a:t>       V/A + (</a:t>
            </a:r>
            <a:r>
              <a:rPr lang="ko-KR" altLang="en-US" sz="3200" kern="0" dirty="0"/>
              <a:t>으</a:t>
            </a:r>
            <a:r>
              <a:rPr lang="en-US" altLang="ko-KR" sz="3200" kern="0" dirty="0"/>
              <a:t>)</a:t>
            </a:r>
            <a:r>
              <a:rPr lang="ko-KR" altLang="en-US" sz="3200" kern="0" dirty="0"/>
              <a:t>면</a:t>
            </a:r>
            <a:endParaRPr lang="en-US" altLang="ko-KR" sz="3200" kern="0" dirty="0"/>
          </a:p>
          <a:p>
            <a:pPr marL="114300" indent="0">
              <a:buFont typeface="Arial"/>
              <a:buNone/>
            </a:pPr>
            <a:endParaRPr lang="en-US" altLang="ko-KR" kern="0" dirty="0"/>
          </a:p>
          <a:p>
            <a:pPr marL="114300" indent="0">
              <a:buFont typeface="Arial"/>
              <a:buNone/>
            </a:pPr>
            <a:r>
              <a:rPr lang="ko-KR" altLang="en-US" kern="0" dirty="0">
                <a:solidFill>
                  <a:srgbClr val="FF0000"/>
                </a:solidFill>
              </a:rPr>
              <a:t>받침 </a:t>
            </a:r>
            <a:r>
              <a:rPr lang="en-US" altLang="ko-KR" kern="0" dirty="0">
                <a:solidFill>
                  <a:srgbClr val="FF0000"/>
                </a:solidFill>
              </a:rPr>
              <a:t>O </a:t>
            </a:r>
            <a:r>
              <a:rPr lang="en-US" altLang="ko-KR" kern="0" dirty="0"/>
              <a:t>       </a:t>
            </a:r>
            <a:r>
              <a:rPr lang="ko-KR" altLang="en-US" kern="0" dirty="0">
                <a:solidFill>
                  <a:srgbClr val="FF0000"/>
                </a:solidFill>
              </a:rPr>
              <a:t>좋</a:t>
            </a:r>
            <a:r>
              <a:rPr lang="ko-KR" altLang="en-US" kern="0" dirty="0"/>
              <a:t>다         </a:t>
            </a:r>
            <a:r>
              <a:rPr lang="en-US" altLang="ko-KR" sz="3600" kern="0" dirty="0"/>
              <a:t>+</a:t>
            </a:r>
            <a:r>
              <a:rPr lang="en-US" altLang="ko-KR" kern="0" dirty="0"/>
              <a:t>         </a:t>
            </a:r>
            <a:r>
              <a:rPr lang="ko-KR" altLang="en-US" kern="0" dirty="0" err="1"/>
              <a:t>으면</a:t>
            </a:r>
            <a:r>
              <a:rPr lang="ko-KR" altLang="en-US" kern="0" dirty="0"/>
              <a:t>            </a:t>
            </a:r>
            <a:r>
              <a:rPr lang="en-US" altLang="ko-KR" sz="3600" kern="0" dirty="0"/>
              <a:t>=</a:t>
            </a:r>
            <a:r>
              <a:rPr lang="en-US" altLang="ko-KR" kern="0" dirty="0"/>
              <a:t>        </a:t>
            </a:r>
            <a:r>
              <a:rPr lang="ko-KR" altLang="en-US" kern="0" dirty="0"/>
              <a:t>좋</a:t>
            </a:r>
            <a:r>
              <a:rPr lang="ko-KR" altLang="en-US" kern="0" dirty="0">
                <a:solidFill>
                  <a:srgbClr val="FF0000"/>
                </a:solidFill>
              </a:rPr>
              <a:t>으면</a:t>
            </a:r>
            <a:r>
              <a:rPr lang="en-US" altLang="ko-KR" kern="0" dirty="0"/>
              <a:t>     </a:t>
            </a:r>
          </a:p>
          <a:p>
            <a:pPr marL="114300" indent="0">
              <a:buFont typeface="Arial"/>
              <a:buNone/>
            </a:pPr>
            <a:endParaRPr lang="en-US" altLang="ko-KR" kern="0" dirty="0"/>
          </a:p>
          <a:p>
            <a:pPr marL="114300" indent="0">
              <a:buFont typeface="Arial"/>
              <a:buNone/>
            </a:pPr>
            <a:r>
              <a:rPr lang="ko-KR" altLang="en-US" kern="0" dirty="0">
                <a:solidFill>
                  <a:srgbClr val="00B050"/>
                </a:solidFill>
              </a:rPr>
              <a:t>받침 </a:t>
            </a:r>
            <a:r>
              <a:rPr lang="en-US" altLang="ko-KR" kern="0" dirty="0">
                <a:solidFill>
                  <a:srgbClr val="00B050"/>
                </a:solidFill>
              </a:rPr>
              <a:t>X</a:t>
            </a:r>
            <a:r>
              <a:rPr lang="en-US" altLang="ko-KR" kern="0" dirty="0"/>
              <a:t>         </a:t>
            </a:r>
            <a:r>
              <a:rPr lang="ko-KR" altLang="en-US" kern="0" dirty="0">
                <a:solidFill>
                  <a:srgbClr val="00B050"/>
                </a:solidFill>
              </a:rPr>
              <a:t>오</a:t>
            </a:r>
            <a:r>
              <a:rPr lang="ko-KR" altLang="en-US" kern="0" dirty="0">
                <a:solidFill>
                  <a:schemeClr val="tx1"/>
                </a:solidFill>
              </a:rPr>
              <a:t>다  </a:t>
            </a:r>
            <a:r>
              <a:rPr lang="ko-KR" altLang="en-US" kern="0" dirty="0"/>
              <a:t>      </a:t>
            </a:r>
            <a:r>
              <a:rPr lang="en-US" altLang="ko-KR" sz="3600" kern="0" dirty="0"/>
              <a:t>+</a:t>
            </a:r>
            <a:r>
              <a:rPr lang="en-US" altLang="ko-KR" kern="0" dirty="0"/>
              <a:t> 	         </a:t>
            </a:r>
            <a:r>
              <a:rPr lang="ko-KR" altLang="en-US" kern="0" dirty="0"/>
              <a:t>면             </a:t>
            </a:r>
            <a:r>
              <a:rPr lang="en-US" altLang="ko-KR" sz="3600" kern="0" dirty="0"/>
              <a:t>=</a:t>
            </a:r>
            <a:r>
              <a:rPr lang="en-US" altLang="ko-KR" kern="0" dirty="0"/>
              <a:t>         </a:t>
            </a:r>
            <a:r>
              <a:rPr lang="ko-KR" altLang="en-US" kern="0" dirty="0"/>
              <a:t>오</a:t>
            </a:r>
            <a:r>
              <a:rPr lang="ko-KR" altLang="en-US" kern="0" dirty="0">
                <a:solidFill>
                  <a:srgbClr val="00B050"/>
                </a:solidFill>
              </a:rPr>
              <a:t>면</a:t>
            </a:r>
            <a:endParaRPr lang="en-US" altLang="ko-KR" kern="0" dirty="0">
              <a:solidFill>
                <a:srgbClr val="00B050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="" xmlns:a16="http://schemas.microsoft.com/office/drawing/2014/main" id="{DB4F53A0-C621-4E07-9CDA-97778C67987E}"/>
              </a:ext>
            </a:extLst>
          </p:cNvPr>
          <p:cNvSpPr/>
          <p:nvPr/>
        </p:nvSpPr>
        <p:spPr>
          <a:xfrm>
            <a:off x="1126671" y="2481943"/>
            <a:ext cx="3200400" cy="9470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220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="" xmlns:a16="http://schemas.microsoft.com/office/drawing/2014/main" id="{6024ABA9-1109-4A59-8BAB-B6AB315D13F6}"/>
              </a:ext>
            </a:extLst>
          </p:cNvPr>
          <p:cNvSpPr/>
          <p:nvPr/>
        </p:nvSpPr>
        <p:spPr>
          <a:xfrm>
            <a:off x="1028700" y="1115924"/>
            <a:ext cx="1012371" cy="59857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82DF58A-78AE-4588-B851-60F727859E91}"/>
              </a:ext>
            </a:extLst>
          </p:cNvPr>
          <p:cNvSpPr txBox="1"/>
          <p:nvPr/>
        </p:nvSpPr>
        <p:spPr>
          <a:xfrm>
            <a:off x="408214" y="293915"/>
            <a:ext cx="11446329" cy="5693866"/>
          </a:xfrm>
          <a:prstGeom prst="rect">
            <a:avLst/>
          </a:prstGeom>
          <a:solidFill>
            <a:schemeClr val="lt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3200" dirty="0"/>
              <a:t>‘-(</a:t>
            </a:r>
            <a:r>
              <a:rPr lang="ko-KR" altLang="en-US" sz="3200" dirty="0"/>
              <a:t>으</a:t>
            </a:r>
            <a:r>
              <a:rPr lang="en-US" altLang="ko-KR" sz="3200" dirty="0"/>
              <a:t>)</a:t>
            </a:r>
            <a:r>
              <a:rPr lang="ko-KR" altLang="en-US" sz="3200" dirty="0"/>
              <a:t>면</a:t>
            </a:r>
            <a:r>
              <a:rPr lang="en-US" altLang="ko-KR" sz="3200" dirty="0"/>
              <a:t>’</a:t>
            </a:r>
            <a:r>
              <a:rPr lang="ko-KR" altLang="en-US" sz="3200" dirty="0"/>
              <a:t>을 사용하여 두 문장을 연결시켜 보세요</a:t>
            </a:r>
            <a:r>
              <a:rPr lang="en-US" altLang="ko-KR" sz="3200" dirty="0"/>
              <a:t>.</a:t>
            </a:r>
          </a:p>
          <a:p>
            <a:endParaRPr lang="en-US" altLang="ko-KR" sz="3200" dirty="0"/>
          </a:p>
          <a:p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보기</a:t>
            </a:r>
            <a:endParaRPr lang="en-US" altLang="ko-K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ko-KR" altLang="en-US" sz="2400" dirty="0"/>
              <a:t>             날씨가 좋다</a:t>
            </a:r>
            <a:r>
              <a:rPr lang="en-US" altLang="ko-KR" sz="2400" dirty="0"/>
              <a:t>.  </a:t>
            </a:r>
            <a:r>
              <a:rPr lang="ko-KR" altLang="en-US" sz="2400" dirty="0"/>
              <a:t>공원에 갈 거예요</a:t>
            </a:r>
            <a:r>
              <a:rPr lang="en-US" altLang="ko-KR" sz="2400" dirty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          → </a:t>
            </a:r>
            <a:r>
              <a:rPr lang="ko-KR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날씨가 </a:t>
            </a:r>
            <a:r>
              <a:rPr lang="ko-KR" alt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좋으면 </a:t>
            </a:r>
            <a:r>
              <a:rPr lang="ko-KR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공원에 갈 거예요</a:t>
            </a:r>
            <a:r>
              <a:rPr lang="en-US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altLang="ko-KR" sz="2400" dirty="0"/>
          </a:p>
          <a:p>
            <a:endParaRPr lang="en-US" sz="2400" dirty="0"/>
          </a:p>
          <a:p>
            <a:endParaRPr lang="en-US" sz="2400" dirty="0"/>
          </a:p>
          <a:p>
            <a:pPr marL="457200" indent="-457200">
              <a:buAutoNum type="arabicParenR"/>
            </a:pPr>
            <a:r>
              <a:rPr lang="ko-KR" altLang="en-US" sz="2400" dirty="0"/>
              <a:t>숙제를 끝내다</a:t>
            </a:r>
            <a:r>
              <a:rPr lang="en-US" altLang="ko-KR" sz="2400" dirty="0"/>
              <a:t>.</a:t>
            </a:r>
            <a:r>
              <a:rPr lang="ko-KR" altLang="en-US" sz="2400" dirty="0"/>
              <a:t>   게임을 할 거예요</a:t>
            </a:r>
            <a:r>
              <a:rPr lang="en-US" altLang="ko-KR" sz="2400" dirty="0"/>
              <a:t>.</a:t>
            </a:r>
            <a:endParaRPr lang="en-US" sz="2400" dirty="0"/>
          </a:p>
          <a:p>
            <a:r>
              <a:rPr lang="en-US" sz="2400" dirty="0"/>
              <a:t>→  </a:t>
            </a:r>
          </a:p>
          <a:p>
            <a:endParaRPr lang="en-US" sz="2400" dirty="0"/>
          </a:p>
          <a:p>
            <a:r>
              <a:rPr lang="en-US" sz="2400" dirty="0"/>
              <a:t>2) </a:t>
            </a:r>
            <a:r>
              <a:rPr lang="ko-KR" altLang="en-US" sz="2400" dirty="0"/>
              <a:t>과자를 많이 먹다</a:t>
            </a:r>
            <a:r>
              <a:rPr lang="en-US" altLang="ko-KR" sz="2400" dirty="0"/>
              <a:t>.   </a:t>
            </a:r>
            <a:r>
              <a:rPr lang="ko-KR" altLang="en-US" sz="2400" dirty="0"/>
              <a:t>배가 아파요</a:t>
            </a:r>
            <a:r>
              <a:rPr lang="en-US" altLang="ko-KR" sz="2400" dirty="0"/>
              <a:t>.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/>
              <a:t>→  </a:t>
            </a:r>
          </a:p>
          <a:p>
            <a:endParaRPr lang="en-US" sz="2400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="" xmlns:a16="http://schemas.microsoft.com/office/drawing/2014/main" id="{8088E4B5-D4B3-493E-9CDE-A818C5C05A88}"/>
              </a:ext>
            </a:extLst>
          </p:cNvPr>
          <p:cNvCxnSpPr/>
          <p:nvPr/>
        </p:nvCxnSpPr>
        <p:spPr>
          <a:xfrm>
            <a:off x="800092" y="4376042"/>
            <a:ext cx="87031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>
            <a:extLst>
              <a:ext uri="{FF2B5EF4-FFF2-40B4-BE49-F238E27FC236}">
                <a16:creationId xmlns="" xmlns:a16="http://schemas.microsoft.com/office/drawing/2014/main" id="{95702BCA-BBB2-4C04-94D3-45A2747F705B}"/>
              </a:ext>
            </a:extLst>
          </p:cNvPr>
          <p:cNvSpPr/>
          <p:nvPr/>
        </p:nvSpPr>
        <p:spPr>
          <a:xfrm>
            <a:off x="1028700" y="1115924"/>
            <a:ext cx="7168243" cy="18232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직선 연결선 14">
            <a:extLst>
              <a:ext uri="{FF2B5EF4-FFF2-40B4-BE49-F238E27FC236}">
                <a16:creationId xmlns="" xmlns:a16="http://schemas.microsoft.com/office/drawing/2014/main" id="{4C1B7A1F-6538-4932-B567-CD06B4003738}"/>
              </a:ext>
            </a:extLst>
          </p:cNvPr>
          <p:cNvCxnSpPr/>
          <p:nvPr/>
        </p:nvCxnSpPr>
        <p:spPr>
          <a:xfrm>
            <a:off x="800092" y="5573468"/>
            <a:ext cx="87031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988234" y="3961730"/>
            <a:ext cx="5565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0070C0"/>
                </a:solidFill>
              </a:rPr>
              <a:t>숙제를 </a:t>
            </a:r>
            <a:r>
              <a:rPr lang="ko-KR" altLang="en-US" sz="2000" dirty="0">
                <a:solidFill>
                  <a:srgbClr val="FF0000"/>
                </a:solidFill>
              </a:rPr>
              <a:t>끝내면 </a:t>
            </a:r>
            <a:r>
              <a:rPr lang="ko-KR" altLang="en-US" sz="2000" dirty="0">
                <a:solidFill>
                  <a:srgbClr val="0070C0"/>
                </a:solidFill>
              </a:rPr>
              <a:t>게임을 할 거예요</a:t>
            </a:r>
            <a:r>
              <a:rPr lang="en-US" altLang="ko-KR" sz="2000" dirty="0">
                <a:solidFill>
                  <a:srgbClr val="0070C0"/>
                </a:solidFill>
              </a:rPr>
              <a:t>.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64566" y="5170519"/>
            <a:ext cx="5565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0070C0"/>
                </a:solidFill>
              </a:rPr>
              <a:t>과자를 많이 </a:t>
            </a:r>
            <a:r>
              <a:rPr lang="ko-KR" altLang="en-US" sz="2000" dirty="0">
                <a:solidFill>
                  <a:srgbClr val="FF0000"/>
                </a:solidFill>
              </a:rPr>
              <a:t>먹으면 </a:t>
            </a:r>
            <a:r>
              <a:rPr lang="ko-KR" altLang="en-US" sz="2000" dirty="0">
                <a:solidFill>
                  <a:srgbClr val="0070C0"/>
                </a:solidFill>
              </a:rPr>
              <a:t>배가 아파요</a:t>
            </a:r>
            <a:r>
              <a:rPr lang="en-US" altLang="ko-KR" sz="2000" dirty="0">
                <a:solidFill>
                  <a:srgbClr val="0070C0"/>
                </a:solidFill>
              </a:rPr>
              <a:t>. </a:t>
            </a:r>
            <a:endParaRPr lang="en-US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20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1BB40EA8-4AB7-4729-8384-8D0F0A3680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6964" y="0"/>
            <a:ext cx="8998072" cy="61829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91675" y="3280076"/>
            <a:ext cx="1434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가면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14662" y="4329855"/>
            <a:ext cx="1434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오면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49819" y="5379634"/>
            <a:ext cx="1434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좋으면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55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57150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Wingdings" panose="05000000000000000000" pitchFamily="2" charset="2"/>
              <a:buChar char="v"/>
            </a:pPr>
            <a:r>
              <a:rPr lang="ko-KR" altLang="en-US" sz="3600" dirty="0"/>
              <a:t>예외로 어간 받침이 </a:t>
            </a:r>
            <a:r>
              <a:rPr lang="en-US" altLang="ko-KR" sz="3600" dirty="0"/>
              <a:t>‘</a:t>
            </a:r>
            <a:r>
              <a:rPr lang="ko-KR" altLang="en-US" sz="3600" dirty="0"/>
              <a:t>ㄹ</a:t>
            </a:r>
            <a:r>
              <a:rPr lang="en-US" altLang="ko-KR" sz="3600" dirty="0"/>
              <a:t>’ </a:t>
            </a:r>
            <a:r>
              <a:rPr lang="ko-KR" altLang="en-US" sz="3600" dirty="0"/>
              <a:t>로 끝나는 경우</a:t>
            </a:r>
            <a:endParaRPr sz="3600" dirty="0"/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altLang="en-US" sz="4000" dirty="0"/>
              <a:t>받침 </a:t>
            </a:r>
            <a:r>
              <a:rPr lang="ko-KR" altLang="en-US" sz="4000" dirty="0" err="1"/>
              <a:t>ㄹ</a:t>
            </a:r>
            <a:r>
              <a:rPr lang="en-US" altLang="ko-KR" sz="4000" dirty="0"/>
              <a:t>:   -</a:t>
            </a:r>
            <a:r>
              <a:rPr lang="ko-KR" altLang="en-US" sz="4000" dirty="0"/>
              <a:t>면</a:t>
            </a:r>
            <a:endParaRPr lang="en-US" altLang="ko-KR" sz="4000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altLang="ko-KR" sz="4000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altLang="en-US" sz="4000" dirty="0"/>
              <a:t>벌다</a:t>
            </a:r>
            <a:r>
              <a:rPr lang="en-US" altLang="ko-KR" sz="4000" dirty="0"/>
              <a:t>	</a:t>
            </a:r>
            <a:r>
              <a:rPr lang="ko-KR" altLang="en-US" sz="4000" dirty="0"/>
              <a:t> →  벌</a:t>
            </a:r>
            <a:r>
              <a:rPr lang="ko-KR" altLang="en-US" sz="4000" dirty="0">
                <a:solidFill>
                  <a:srgbClr val="FF0000"/>
                </a:solidFill>
              </a:rPr>
              <a:t>면</a:t>
            </a:r>
            <a:endParaRPr lang="en-US" altLang="ko-KR" sz="4000" dirty="0">
              <a:solidFill>
                <a:srgbClr val="FF0000"/>
              </a:solidFill>
            </a:endParaRPr>
          </a:p>
          <a:p>
            <a:pPr marL="228600" lvl="0" indent="-508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altLang="en-US" sz="4000" dirty="0"/>
              <a:t>만들다  →  만들</a:t>
            </a:r>
            <a:r>
              <a:rPr lang="ko-KR" altLang="en-US" sz="4000" dirty="0">
                <a:solidFill>
                  <a:srgbClr val="FF0000"/>
                </a:solidFill>
              </a:rPr>
              <a:t>면</a:t>
            </a:r>
            <a:endParaRPr lang="en-US" sz="4000" dirty="0">
              <a:solidFill>
                <a:srgbClr val="FF0000"/>
              </a:solidFill>
            </a:endParaRPr>
          </a:p>
          <a:p>
            <a:pPr marL="228600" lvl="0" indent="-50800">
              <a:lnSpc>
                <a:spcPct val="150000"/>
              </a:lnSpc>
              <a:buSzPts val="2800"/>
              <a:buNone/>
            </a:pPr>
            <a:r>
              <a:rPr lang="ko-KR" altLang="en-US" sz="4000" dirty="0"/>
              <a:t>멀다 </a:t>
            </a:r>
            <a:r>
              <a:rPr lang="en-US" altLang="ko-KR" sz="4000" dirty="0"/>
              <a:t>	 </a:t>
            </a:r>
            <a:r>
              <a:rPr lang="ko-KR" altLang="en-US" sz="4000" dirty="0"/>
              <a:t>→  멀</a:t>
            </a:r>
            <a:r>
              <a:rPr lang="ko-KR" altLang="en-US" sz="4000" dirty="0">
                <a:solidFill>
                  <a:srgbClr val="FF0000"/>
                </a:solidFill>
              </a:rPr>
              <a:t>면</a:t>
            </a:r>
            <a:endParaRPr lang="en-US" sz="4000" dirty="0">
              <a:solidFill>
                <a:srgbClr val="FF0000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000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B76274C-CA6B-4418-B709-3269805CD9AC}"/>
              </a:ext>
            </a:extLst>
          </p:cNvPr>
          <p:cNvSpPr txBox="1"/>
          <p:nvPr/>
        </p:nvSpPr>
        <p:spPr>
          <a:xfrm>
            <a:off x="1621766" y="24499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="" xmlns:a16="http://schemas.microsoft.com/office/drawing/2014/main" id="{173C0359-58A9-4E35-AAD9-2D35BC7292F3}"/>
              </a:ext>
            </a:extLst>
          </p:cNvPr>
          <p:cNvSpPr/>
          <p:nvPr/>
        </p:nvSpPr>
        <p:spPr>
          <a:xfrm>
            <a:off x="838200" y="1801642"/>
            <a:ext cx="3716547" cy="9904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그룹 5">
            <a:extLst>
              <a:ext uri="{FF2B5EF4-FFF2-40B4-BE49-F238E27FC236}">
                <a16:creationId xmlns="" xmlns:a16="http://schemas.microsoft.com/office/drawing/2014/main" id="{40DC9EBE-D3D7-4407-9C2E-2558CC04CC4A}"/>
              </a:ext>
            </a:extLst>
          </p:cNvPr>
          <p:cNvGrpSpPr/>
          <p:nvPr/>
        </p:nvGrpSpPr>
        <p:grpSpPr>
          <a:xfrm>
            <a:off x="1063923" y="3571336"/>
            <a:ext cx="557843" cy="2446631"/>
            <a:chOff x="1063923" y="3571336"/>
            <a:chExt cx="557843" cy="2446631"/>
          </a:xfrm>
        </p:grpSpPr>
        <p:sp>
          <p:nvSpPr>
            <p:cNvPr id="3" name="타원 2">
              <a:extLst>
                <a:ext uri="{FF2B5EF4-FFF2-40B4-BE49-F238E27FC236}">
                  <a16:creationId xmlns="" xmlns:a16="http://schemas.microsoft.com/office/drawing/2014/main" id="{D340267F-ABD0-4BD6-A56D-6740E13E224A}"/>
                </a:ext>
              </a:extLst>
            </p:cNvPr>
            <p:cNvSpPr/>
            <p:nvPr/>
          </p:nvSpPr>
          <p:spPr>
            <a:xfrm>
              <a:off x="1104181" y="3571336"/>
              <a:ext cx="517585" cy="46743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타원 7">
              <a:extLst>
                <a:ext uri="{FF2B5EF4-FFF2-40B4-BE49-F238E27FC236}">
                  <a16:creationId xmlns="" xmlns:a16="http://schemas.microsoft.com/office/drawing/2014/main" id="{5CAA8A05-70E6-4F94-ADA5-1C5CAB190064}"/>
                </a:ext>
              </a:extLst>
            </p:cNvPr>
            <p:cNvSpPr/>
            <p:nvPr/>
          </p:nvSpPr>
          <p:spPr>
            <a:xfrm>
              <a:off x="1063924" y="5550536"/>
              <a:ext cx="517585" cy="46743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타원 8">
              <a:extLst>
                <a:ext uri="{FF2B5EF4-FFF2-40B4-BE49-F238E27FC236}">
                  <a16:creationId xmlns="" xmlns:a16="http://schemas.microsoft.com/office/drawing/2014/main" id="{817B72DF-CA78-49C9-AB99-FD377F8B10C8}"/>
                </a:ext>
              </a:extLst>
            </p:cNvPr>
            <p:cNvSpPr/>
            <p:nvPr/>
          </p:nvSpPr>
          <p:spPr>
            <a:xfrm>
              <a:off x="1063923" y="4497190"/>
              <a:ext cx="517585" cy="46743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7642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3ADE01-DD13-43A5-A1E7-BA14C9FB2D62}"/>
              </a:ext>
            </a:extLst>
          </p:cNvPr>
          <p:cNvSpPr txBox="1"/>
          <p:nvPr/>
        </p:nvSpPr>
        <p:spPr>
          <a:xfrm>
            <a:off x="597122" y="311900"/>
            <a:ext cx="10651723" cy="5509200"/>
          </a:xfrm>
          <a:prstGeom prst="rect">
            <a:avLst/>
          </a:prstGeom>
          <a:solidFill>
            <a:schemeClr val="lt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3200" dirty="0"/>
              <a:t>‘-(</a:t>
            </a:r>
            <a:r>
              <a:rPr lang="ko-KR" altLang="en-US" sz="3200" dirty="0"/>
              <a:t>으</a:t>
            </a:r>
            <a:r>
              <a:rPr lang="en-US" altLang="ko-KR" sz="3200" dirty="0"/>
              <a:t>)</a:t>
            </a:r>
            <a:r>
              <a:rPr lang="ko-KR" altLang="en-US" sz="3200" dirty="0"/>
              <a:t>면</a:t>
            </a:r>
            <a:r>
              <a:rPr lang="en-US" altLang="ko-KR" sz="3200" dirty="0"/>
              <a:t>’</a:t>
            </a:r>
            <a:r>
              <a:rPr lang="ko-KR" altLang="en-US" sz="3200" dirty="0"/>
              <a:t>을 사용하여 두 문장을 연결시켜 보세요</a:t>
            </a:r>
            <a:r>
              <a:rPr lang="en-US" altLang="ko-KR" sz="3200" dirty="0"/>
              <a:t>.</a:t>
            </a:r>
          </a:p>
          <a:p>
            <a:endParaRPr lang="en-US" altLang="ko-KR" sz="3200" dirty="0"/>
          </a:p>
          <a:p>
            <a:r>
              <a:rPr lang="ko-KR" altLang="en-US" sz="2400" dirty="0"/>
              <a:t>      </a:t>
            </a: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보기 </a:t>
            </a:r>
            <a:r>
              <a:rPr lang="ko-KR" altLang="en-US" sz="2400" dirty="0"/>
              <a:t> </a:t>
            </a:r>
            <a:endParaRPr lang="en-US" altLang="ko-KR" sz="2400" dirty="0"/>
          </a:p>
          <a:p>
            <a:r>
              <a:rPr lang="en-US" sz="2400" dirty="0"/>
              <a:t>                </a:t>
            </a:r>
            <a:r>
              <a:rPr lang="ko-KR" altLang="en-US" sz="2400" dirty="0"/>
              <a:t>학교가 멀다</a:t>
            </a:r>
            <a:r>
              <a:rPr lang="en-US" altLang="ko-KR" sz="2400" dirty="0"/>
              <a:t>. </a:t>
            </a:r>
            <a:r>
              <a:rPr lang="ko-KR" altLang="en-US" sz="2400" dirty="0"/>
              <a:t>버스 타고 갈 거예요</a:t>
            </a:r>
            <a:r>
              <a:rPr lang="en-US" altLang="ko-KR" sz="2400" dirty="0"/>
              <a:t>.</a:t>
            </a:r>
          </a:p>
          <a:p>
            <a:r>
              <a:rPr lang="en-US" sz="2400" dirty="0"/>
              <a:t>           → </a:t>
            </a:r>
            <a:r>
              <a:rPr lang="ko-KR" altLang="en-US" sz="2400" dirty="0"/>
              <a:t>학교가 </a:t>
            </a:r>
            <a:r>
              <a:rPr lang="ko-KR" altLang="en-US" sz="2400" dirty="0">
                <a:solidFill>
                  <a:srgbClr val="FF0000"/>
                </a:solidFill>
              </a:rPr>
              <a:t>멀면</a:t>
            </a:r>
            <a:r>
              <a:rPr lang="ko-KR" altLang="en-US" sz="2400" dirty="0"/>
              <a:t> 버스 타고 갈 거예요</a:t>
            </a:r>
            <a:endParaRPr lang="en-US" sz="2400" dirty="0"/>
          </a:p>
          <a:p>
            <a:endParaRPr lang="en-US" sz="2400" dirty="0"/>
          </a:p>
          <a:p>
            <a:pPr marL="457200" indent="-457200">
              <a:buAutoNum type="arabicParenR"/>
            </a:pPr>
            <a:r>
              <a:rPr lang="ko-KR" altLang="en-US" sz="2400" dirty="0"/>
              <a:t>돈을 많이 벌다</a:t>
            </a:r>
            <a:r>
              <a:rPr lang="en-US" altLang="ko-KR" sz="2400" dirty="0"/>
              <a:t>.</a:t>
            </a:r>
            <a:r>
              <a:rPr lang="ko-KR" altLang="en-US" sz="2400" dirty="0"/>
              <a:t>  엄마한테 선물을 사 드릴 거예요</a:t>
            </a:r>
            <a:r>
              <a:rPr lang="en-US" altLang="ko-KR" sz="2400" dirty="0"/>
              <a:t>.</a:t>
            </a:r>
            <a:r>
              <a:rPr lang="en-US" sz="2400" dirty="0"/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400" dirty="0"/>
              <a:t> </a:t>
            </a:r>
            <a:r>
              <a:rPr lang="en-US" sz="2400" dirty="0"/>
              <a:t>→</a:t>
            </a:r>
          </a:p>
          <a:p>
            <a:pPr>
              <a:lnSpc>
                <a:spcPct val="150000"/>
              </a:lnSpc>
            </a:pPr>
            <a:endParaRPr lang="en-US" sz="2400" dirty="0"/>
          </a:p>
          <a:p>
            <a:r>
              <a:rPr lang="en-US" sz="2400" dirty="0"/>
              <a:t>2) </a:t>
            </a:r>
            <a:r>
              <a:rPr lang="ko-KR" altLang="en-US" sz="2400" dirty="0"/>
              <a:t>쿠키를 만들다</a:t>
            </a:r>
            <a:r>
              <a:rPr lang="en-US" altLang="ko-KR" sz="2400" dirty="0"/>
              <a:t>. </a:t>
            </a:r>
            <a:r>
              <a:rPr lang="ko-KR" altLang="en-US" sz="2400" dirty="0"/>
              <a:t>친구랑 나눠 먹을 거예요</a:t>
            </a:r>
            <a:r>
              <a:rPr lang="en-US" altLang="ko-KR" sz="2400" dirty="0"/>
              <a:t>. 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/>
              <a:t>→</a:t>
            </a:r>
          </a:p>
          <a:p>
            <a:pPr>
              <a:lnSpc>
                <a:spcPct val="150000"/>
              </a:lnSpc>
            </a:pPr>
            <a:endParaRPr lang="en-US" sz="2400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="" xmlns:a16="http://schemas.microsoft.com/office/drawing/2014/main" id="{02A9BC1D-7CF0-4A81-8B82-AF9530B77BF8}"/>
              </a:ext>
            </a:extLst>
          </p:cNvPr>
          <p:cNvCxnSpPr/>
          <p:nvPr/>
        </p:nvCxnSpPr>
        <p:spPr>
          <a:xfrm>
            <a:off x="759125" y="3847391"/>
            <a:ext cx="992037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="" xmlns:a16="http://schemas.microsoft.com/office/drawing/2014/main" id="{DDF62B9A-7EE3-4CAE-AA9C-1813B075BBAD}"/>
              </a:ext>
            </a:extLst>
          </p:cNvPr>
          <p:cNvCxnSpPr/>
          <p:nvPr/>
        </p:nvCxnSpPr>
        <p:spPr>
          <a:xfrm>
            <a:off x="724619" y="5293747"/>
            <a:ext cx="992037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직사각형 3">
            <a:extLst>
              <a:ext uri="{FF2B5EF4-FFF2-40B4-BE49-F238E27FC236}">
                <a16:creationId xmlns="" xmlns:a16="http://schemas.microsoft.com/office/drawing/2014/main" id="{4ECCFA42-F903-4707-868A-6DF360461EB7}"/>
              </a:ext>
            </a:extLst>
          </p:cNvPr>
          <p:cNvSpPr/>
          <p:nvPr/>
        </p:nvSpPr>
        <p:spPr>
          <a:xfrm>
            <a:off x="724619" y="1242204"/>
            <a:ext cx="7332453" cy="12766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255170" y="3388100"/>
            <a:ext cx="63667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rgbClr val="0070C0"/>
                </a:solidFill>
              </a:rPr>
              <a:t>돈을 많이 </a:t>
            </a:r>
            <a:r>
              <a:rPr lang="ko-KR" altLang="en-US" sz="2200" dirty="0">
                <a:solidFill>
                  <a:srgbClr val="FF0000"/>
                </a:solidFill>
              </a:rPr>
              <a:t>벌면 </a:t>
            </a:r>
            <a:r>
              <a:rPr lang="ko-KR" altLang="en-US" sz="2200" dirty="0">
                <a:solidFill>
                  <a:srgbClr val="0070C0"/>
                </a:solidFill>
              </a:rPr>
              <a:t>엄마한테 선물을 사 드릴 거예요</a:t>
            </a:r>
            <a:r>
              <a:rPr lang="en-US" altLang="ko-KR" sz="2200" dirty="0">
                <a:solidFill>
                  <a:srgbClr val="0070C0"/>
                </a:solidFill>
              </a:rPr>
              <a:t>. </a:t>
            </a:r>
            <a:endParaRPr lang="en-US" sz="22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51986" y="4824084"/>
            <a:ext cx="63667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rgbClr val="0070C0"/>
                </a:solidFill>
              </a:rPr>
              <a:t>쿠키를 </a:t>
            </a:r>
            <a:r>
              <a:rPr lang="ko-KR" altLang="en-US" sz="2200" dirty="0">
                <a:solidFill>
                  <a:srgbClr val="FF0000"/>
                </a:solidFill>
              </a:rPr>
              <a:t>만들면 </a:t>
            </a:r>
            <a:r>
              <a:rPr lang="ko-KR" altLang="en-US" sz="2200" dirty="0">
                <a:solidFill>
                  <a:srgbClr val="0070C0"/>
                </a:solidFill>
              </a:rPr>
              <a:t>친구랑 나눠 먹을 거예요</a:t>
            </a:r>
            <a:r>
              <a:rPr lang="en-US" altLang="ko-KR" sz="2200" dirty="0">
                <a:solidFill>
                  <a:srgbClr val="0070C0"/>
                </a:solidFill>
              </a:rPr>
              <a:t>. </a:t>
            </a:r>
            <a:endParaRPr lang="en-US" sz="2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33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2FA12591-3ACC-4A1F-9947-5D5019BF02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663" y="0"/>
            <a:ext cx="10581735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269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="" xmlns:a16="http://schemas.microsoft.com/office/drawing/2014/main" id="{36ED917E-40E9-404E-AF95-65ADE815A26F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76154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문법 표현 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► 도 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-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고 도</a:t>
            </a:r>
            <a:endParaRPr lang="en-US" sz="3600" kern="0" dirty="0">
              <a:effectLst>
                <a:outerShdw blurRad="50800" dist="50800" dir="5400000" algn="ctr" rotWithShape="0">
                  <a:schemeClr val="accent1"/>
                </a:outerShdw>
              </a:effectLst>
              <a:latin typeface="+mj-ea"/>
              <a:ea typeface="+mj-ea"/>
            </a:endParaRPr>
          </a:p>
        </p:txBody>
      </p:sp>
      <p:sp>
        <p:nvSpPr>
          <p:cNvPr id="9" name="텍스트 개체 틀 2">
            <a:extLst>
              <a:ext uri="{FF2B5EF4-FFF2-40B4-BE49-F238E27FC236}">
                <a16:creationId xmlns="" xmlns:a16="http://schemas.microsoft.com/office/drawing/2014/main" id="{C441D63D-AA8A-479F-B5B0-F30BB9301F7E}"/>
              </a:ext>
            </a:extLst>
          </p:cNvPr>
          <p:cNvSpPr txBox="1">
            <a:spLocks/>
          </p:cNvSpPr>
          <p:nvPr/>
        </p:nvSpPr>
        <p:spPr>
          <a:xfrm>
            <a:off x="510704" y="1134921"/>
            <a:ext cx="10515600" cy="49783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ko-KR" altLang="en-US" dirty="0">
                <a:solidFill>
                  <a:schemeClr val="tx1"/>
                </a:solidFill>
              </a:rPr>
              <a:t>둘 이상의 대상이나 사태를 나열할 때 쓰인다</a:t>
            </a:r>
            <a:r>
              <a:rPr lang="en-US" altLang="ko-KR" dirty="0">
                <a:solidFill>
                  <a:schemeClr val="tx1"/>
                </a:solidFill>
              </a:rPr>
              <a:t>. </a:t>
            </a:r>
            <a:r>
              <a:rPr lang="ko-KR" altLang="en-US" dirty="0">
                <a:solidFill>
                  <a:schemeClr val="tx1"/>
                </a:solidFill>
              </a:rPr>
              <a:t>받침 유무에 상관없이 명사에 </a:t>
            </a:r>
            <a:r>
              <a:rPr lang="en-US" altLang="ko-KR" dirty="0" smtClean="0">
                <a:solidFill>
                  <a:schemeClr val="tx1"/>
                </a:solidFill>
              </a:rPr>
              <a:t>‘-</a:t>
            </a:r>
            <a:r>
              <a:rPr lang="ko-KR" altLang="en-US" dirty="0" smtClean="0">
                <a:solidFill>
                  <a:schemeClr val="tx1"/>
                </a:solidFill>
              </a:rPr>
              <a:t>도</a:t>
            </a:r>
            <a:r>
              <a:rPr lang="en-US" altLang="ko-KR" dirty="0" smtClean="0">
                <a:solidFill>
                  <a:schemeClr val="tx1"/>
                </a:solidFill>
              </a:rPr>
              <a:t>’</a:t>
            </a:r>
            <a:r>
              <a:rPr lang="ko-KR" altLang="en-US" dirty="0" smtClean="0">
                <a:solidFill>
                  <a:schemeClr val="tx1"/>
                </a:solidFill>
              </a:rPr>
              <a:t>를 </a:t>
            </a:r>
            <a:r>
              <a:rPr lang="ko-KR" altLang="en-US" dirty="0">
                <a:solidFill>
                  <a:schemeClr val="tx1"/>
                </a:solidFill>
              </a:rPr>
              <a:t>붙인다</a:t>
            </a:r>
            <a:r>
              <a:rPr lang="en-US" altLang="ko-KR" dirty="0">
                <a:solidFill>
                  <a:schemeClr val="tx1"/>
                </a:solidFill>
              </a:rPr>
              <a:t>. </a:t>
            </a:r>
            <a:endParaRPr lang="en-US" altLang="ko-KR" dirty="0"/>
          </a:p>
          <a:p>
            <a:pPr>
              <a:buFont typeface="Wingdings" panose="05000000000000000000" pitchFamily="2" charset="2"/>
              <a:buChar char="v"/>
            </a:pPr>
            <a:endParaRPr lang="en-US" altLang="ko-KR" kern="0" dirty="0"/>
          </a:p>
          <a:p>
            <a:pPr marL="114300" indent="0">
              <a:buFont typeface="Arial"/>
              <a:buNone/>
            </a:pPr>
            <a:r>
              <a:rPr lang="en-US" altLang="ko-KR" sz="3200" kern="0" dirty="0"/>
              <a:t>       N</a:t>
            </a:r>
            <a:r>
              <a:rPr lang="ko-KR" altLang="en-US" sz="3200" kern="0" dirty="0"/>
              <a:t>도</a:t>
            </a:r>
            <a:r>
              <a:rPr lang="en-US" altLang="ko-KR" sz="3200" kern="0" dirty="0"/>
              <a:t> </a:t>
            </a:r>
            <a:r>
              <a:rPr lang="en-US" altLang="ko-KR" sz="3200" kern="0" dirty="0" smtClean="0"/>
              <a:t>-</a:t>
            </a:r>
            <a:r>
              <a:rPr lang="ko-KR" altLang="en-US" sz="3200" kern="0" dirty="0" smtClean="0"/>
              <a:t>고 </a:t>
            </a:r>
            <a:r>
              <a:rPr lang="en-US" altLang="ko-KR" sz="3200" kern="0" dirty="0"/>
              <a:t>N</a:t>
            </a:r>
            <a:r>
              <a:rPr lang="ko-KR" altLang="en-US" sz="3200" kern="0" dirty="0"/>
              <a:t>도</a:t>
            </a:r>
            <a:endParaRPr lang="en-US" altLang="ko-KR" sz="3200" kern="0" dirty="0"/>
          </a:p>
          <a:p>
            <a:pPr marL="114300" indent="0">
              <a:buFont typeface="Arial"/>
              <a:buNone/>
            </a:pPr>
            <a:endParaRPr lang="en-US" altLang="ko-KR" kern="0" dirty="0"/>
          </a:p>
          <a:p>
            <a:pPr marL="114300" indent="0">
              <a:buFont typeface="Arial"/>
              <a:buNone/>
            </a:pPr>
            <a:r>
              <a:rPr lang="en-US" altLang="ko-KR" kern="0" dirty="0"/>
              <a:t>     </a:t>
            </a:r>
          </a:p>
          <a:p>
            <a:pPr marL="114300" indent="0">
              <a:buNone/>
            </a:pPr>
            <a:r>
              <a:rPr lang="ko-KR" altLang="en-US" kern="0" dirty="0"/>
              <a:t>    예문          </a:t>
            </a:r>
            <a:r>
              <a:rPr lang="ko-KR" altLang="en-US" kern="0" dirty="0">
                <a:solidFill>
                  <a:srgbClr val="FF0000"/>
                </a:solidFill>
              </a:rPr>
              <a:t>연필도 있고 지우개도 </a:t>
            </a:r>
            <a:r>
              <a:rPr lang="ko-KR" altLang="en-US" kern="0" dirty="0"/>
              <a:t>있어요</a:t>
            </a:r>
            <a:r>
              <a:rPr lang="en-US" altLang="ko-KR" kern="0" dirty="0"/>
              <a:t>.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US" altLang="ko-KR" kern="0" dirty="0"/>
              <a:t>                       </a:t>
            </a:r>
            <a:r>
              <a:rPr lang="ko-KR" altLang="en-US" kern="0" dirty="0">
                <a:solidFill>
                  <a:srgbClr val="FF0000"/>
                </a:solidFill>
              </a:rPr>
              <a:t>시소도 타고 그네도 </a:t>
            </a:r>
            <a:r>
              <a:rPr lang="ko-KR" altLang="en-US" kern="0" dirty="0"/>
              <a:t>탔어요</a:t>
            </a:r>
            <a:r>
              <a:rPr lang="en-US" altLang="ko-KR" kern="0" dirty="0"/>
              <a:t>. 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B13DAC12-0781-466D-B544-D27E066014E5}"/>
              </a:ext>
            </a:extLst>
          </p:cNvPr>
          <p:cNvSpPr/>
          <p:nvPr/>
        </p:nvSpPr>
        <p:spPr>
          <a:xfrm>
            <a:off x="838200" y="2398143"/>
            <a:ext cx="3336985" cy="9618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endParaRPr lang="en-US"/>
          </a:p>
        </p:txBody>
      </p:sp>
      <p:sp>
        <p:nvSpPr>
          <p:cNvPr id="7" name="직사각형 6">
            <a:extLst>
              <a:ext uri="{FF2B5EF4-FFF2-40B4-BE49-F238E27FC236}">
                <a16:creationId xmlns="" xmlns:a16="http://schemas.microsoft.com/office/drawing/2014/main" id="{28824F22-1CAF-4051-87B0-FDAF31C42AA5}"/>
              </a:ext>
            </a:extLst>
          </p:cNvPr>
          <p:cNvSpPr/>
          <p:nvPr/>
        </p:nvSpPr>
        <p:spPr>
          <a:xfrm>
            <a:off x="838200" y="4088921"/>
            <a:ext cx="1301151" cy="6728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1430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058103D2-1B7B-43D3-A389-39BC656739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293" y="0"/>
            <a:ext cx="8695427" cy="62004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43405" y="3280076"/>
            <a:ext cx="1638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의자도 있어요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99055" y="4449121"/>
            <a:ext cx="1434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빵도 샀어요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19811" y="5680641"/>
            <a:ext cx="2128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팽이치기도 했어요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88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0">
              <a:schemeClr val="bg1">
                <a:lumMod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51A7B128-E825-4934-B865-CE5D669AF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/>
              <a:t>본 수업이 시작되기 전 할 수 있는 활동들입니다</a:t>
            </a:r>
            <a:r>
              <a:rPr lang="en-US" altLang="ko-KR" sz="2800" dirty="0"/>
              <a:t>. </a:t>
            </a:r>
            <a:br>
              <a:rPr lang="en-US" altLang="ko-KR" sz="2800" dirty="0"/>
            </a:br>
            <a:r>
              <a:rPr lang="en-US" altLang="ko-KR" sz="4000" b="1" dirty="0"/>
              <a:t>Warm-up</a:t>
            </a:r>
            <a:r>
              <a:rPr lang="ko-KR" altLang="en-US" sz="4000" b="1" dirty="0"/>
              <a:t> </a:t>
            </a:r>
            <a:r>
              <a:rPr lang="en-US" altLang="ko-KR" sz="4000" b="1" dirty="0"/>
              <a:t>options</a:t>
            </a:r>
            <a:endParaRPr lang="en-US" sz="2800" b="1" dirty="0"/>
          </a:p>
        </p:txBody>
      </p:sp>
      <p:sp>
        <p:nvSpPr>
          <p:cNvPr id="7" name="Text Placeholder 2">
            <a:extLst>
              <a:ext uri="{FF2B5EF4-FFF2-40B4-BE49-F238E27FC236}">
                <a16:creationId xmlns="" xmlns:a16="http://schemas.microsoft.com/office/drawing/2014/main" id="{90B1CC0B-706B-43D3-8C62-F8EC1BD3D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01646"/>
          </a:xfrm>
          <a:solidFill>
            <a:schemeClr val="lt1"/>
          </a:solidFill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ko-KR" altLang="en-US" sz="2400" dirty="0"/>
              <a:t>학생들과 </a:t>
            </a:r>
            <a:r>
              <a:rPr lang="en-US" altLang="ko-KR" sz="2400" dirty="0"/>
              <a:t>5</a:t>
            </a:r>
            <a:r>
              <a:rPr lang="ko-KR" altLang="en-US" sz="2400" dirty="0"/>
              <a:t>분간 지난 한 주 뭐 했는지 이야기해 보기</a:t>
            </a:r>
            <a:endParaRPr lang="en-US" altLang="ko-KR" sz="24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endParaRPr lang="en-US" sz="24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400" dirty="0"/>
              <a:t> 10 </a:t>
            </a:r>
            <a:r>
              <a:rPr lang="ko-KR" altLang="en-US" sz="2400" dirty="0"/>
              <a:t>단원에 나온 어휘 및 쉬운 문장 받아쓰기 </a:t>
            </a:r>
            <a:r>
              <a:rPr lang="en-US" altLang="ko-KR" sz="2400" dirty="0"/>
              <a:t>(</a:t>
            </a:r>
            <a:r>
              <a:rPr lang="ko-KR" altLang="en-US" sz="2400" dirty="0"/>
              <a:t>낱말 </a:t>
            </a:r>
            <a:r>
              <a:rPr lang="en-US" altLang="ko-KR" sz="2400" dirty="0"/>
              <a:t>3~5</a:t>
            </a:r>
            <a:r>
              <a:rPr lang="ko-KR" altLang="en-US" sz="2400" dirty="0"/>
              <a:t>개</a:t>
            </a:r>
            <a:r>
              <a:rPr lang="en-US" altLang="ko-KR" sz="2400" dirty="0"/>
              <a:t> </a:t>
            </a:r>
            <a:r>
              <a:rPr lang="ko-KR" altLang="en-US" sz="2400" dirty="0"/>
              <a:t>또는 짧은 문장 </a:t>
            </a:r>
            <a:r>
              <a:rPr lang="en-US" altLang="ko-KR" sz="2400" dirty="0"/>
              <a:t>1~2</a:t>
            </a:r>
            <a:r>
              <a:rPr lang="ko-KR" altLang="en-US" sz="2400" dirty="0"/>
              <a:t>개</a:t>
            </a:r>
            <a:r>
              <a:rPr lang="en-US" altLang="ko-KR" sz="2400" dirty="0"/>
              <a:t>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endParaRPr lang="en-US" altLang="ko-KR" sz="24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altLang="ko-KR" sz="2400" dirty="0"/>
              <a:t>  Quizlet</a:t>
            </a:r>
            <a:r>
              <a:rPr lang="ko-KR" altLang="en-US" sz="2400" dirty="0"/>
              <a:t>을 통한 지난 </a:t>
            </a:r>
            <a:r>
              <a:rPr lang="en-US" altLang="ko-KR" sz="2400" dirty="0"/>
              <a:t>10 </a:t>
            </a:r>
            <a:r>
              <a:rPr lang="ko-KR" altLang="en-US" sz="2400" dirty="0"/>
              <a:t>단원 어휘를 복습할 수 있습니다</a:t>
            </a:r>
            <a:r>
              <a:rPr lang="en-US" altLang="ko-KR" sz="2400" dirty="0"/>
              <a:t>.</a:t>
            </a:r>
            <a:r>
              <a:rPr lang="en-US" sz="2400" dirty="0">
                <a:hlinkClick r:id="rId3"/>
              </a:rPr>
              <a:t>  </a:t>
            </a:r>
          </a:p>
          <a:p>
            <a:pPr marL="571500" lvl="1" indent="0">
              <a:lnSpc>
                <a:spcPct val="100000"/>
              </a:lnSpc>
              <a:buNone/>
            </a:pPr>
            <a:r>
              <a:rPr lang="en-US" sz="2800" dirty="0">
                <a:hlinkClick r:id="rId3"/>
              </a:rPr>
              <a:t>https://quizlet.com/_8c1lb3?x=1jqt&amp;i=2tig8t</a:t>
            </a:r>
            <a:endParaRPr lang="en-US" sz="28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endParaRPr lang="en-US" altLang="ko-KR" sz="24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altLang="ko-KR" sz="2400" dirty="0"/>
              <a:t> </a:t>
            </a:r>
            <a:r>
              <a:rPr lang="ko-KR" altLang="en-US" sz="2400" dirty="0"/>
              <a:t>오늘의 속담</a:t>
            </a:r>
            <a:r>
              <a:rPr lang="en-US" altLang="ko-KR" sz="2400" dirty="0"/>
              <a:t>: </a:t>
            </a:r>
            <a:r>
              <a:rPr lang="ko-KR" altLang="en-US" sz="2400" dirty="0"/>
              <a:t>매주 속담 하나씩 소개하고 재미있는 뜻풀이 동영상도 같이 봅니다</a:t>
            </a:r>
            <a:r>
              <a:rPr lang="en-US" altLang="ko-KR" sz="2400" dirty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altLang="ko-KR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36717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D0091216-A52D-46A8-8513-58D3E0CB0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1985" y="0"/>
            <a:ext cx="9385539" cy="6202635"/>
          </a:xfrm>
          <a:prstGeom prst="rect">
            <a:avLst/>
          </a:prstGeom>
        </p:spPr>
      </p:pic>
      <p:pic>
        <p:nvPicPr>
          <p:cNvPr id="3" name="Track 030">
            <a:hlinkClick r:id="" action="ppaction://media"/>
            <a:extLst>
              <a:ext uri="{FF2B5EF4-FFF2-40B4-BE49-F238E27FC236}">
                <a16:creationId xmlns="" xmlns:a16="http://schemas.microsoft.com/office/drawing/2014/main" id="{6D5DEDA2-7191-4D02-AFBE-767EB4EFE3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17811" y="812320"/>
            <a:ext cx="609600" cy="609600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4" name="Oval 3"/>
          <p:cNvSpPr/>
          <p:nvPr/>
        </p:nvSpPr>
        <p:spPr>
          <a:xfrm>
            <a:off x="2504667" y="2396750"/>
            <a:ext cx="369168" cy="3464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32114" y="4690326"/>
            <a:ext cx="369168" cy="3464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034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0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BF10D73D-4FCC-4CEE-886D-387A3F437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928" y="0"/>
            <a:ext cx="10092906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4051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201FBAC0-F537-4FAC-B6D1-4E63CD73F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6702" y="0"/>
            <a:ext cx="6162702" cy="6182942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FFBDE034-31D6-42F2-B156-4ABFD49875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9299" y="868277"/>
            <a:ext cx="6162701" cy="53375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61775B1-9C2C-4BB3-8A3C-135BBED02D84}"/>
              </a:ext>
            </a:extLst>
          </p:cNvPr>
          <p:cNvSpPr txBox="1"/>
          <p:nvPr/>
        </p:nvSpPr>
        <p:spPr>
          <a:xfrm>
            <a:off x="10196420" y="345057"/>
            <a:ext cx="877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P.97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89745DE-D9FB-43C0-881B-1FEE05A28F62}"/>
              </a:ext>
            </a:extLst>
          </p:cNvPr>
          <p:cNvSpPr txBox="1"/>
          <p:nvPr/>
        </p:nvSpPr>
        <p:spPr>
          <a:xfrm>
            <a:off x="9430440" y="3878244"/>
            <a:ext cx="457575" cy="1287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</a:rPr>
              <a:t>O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</a:rPr>
              <a:t>X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</a:rPr>
              <a:t>X </a:t>
            </a:r>
          </a:p>
        </p:txBody>
      </p:sp>
      <p:sp>
        <p:nvSpPr>
          <p:cNvPr id="11" name="Oval 10"/>
          <p:cNvSpPr/>
          <p:nvPr/>
        </p:nvSpPr>
        <p:spPr>
          <a:xfrm>
            <a:off x="8451107" y="1550504"/>
            <a:ext cx="369168" cy="3464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66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2DB52F30-4E67-40E3-90F8-CEDCB6EB58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67687" cy="591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4050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C9BC3718-5D02-457C-A7D8-650AA472C3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76" y="0"/>
            <a:ext cx="6081724" cy="6182943"/>
          </a:xfrm>
          <a:prstGeom prst="rect">
            <a:avLst/>
          </a:prstGeom>
        </p:spPr>
      </p:pic>
      <p:pic>
        <p:nvPicPr>
          <p:cNvPr id="3" name="온라인 미디어 2" title="￪ﾳﾵ￪ﾸﾰ￫ﾆﾀ￬ﾝﾴ ￭ﾕﾘ￫ﾊﾔ ￫ﾰﾩ￫ﾲﾕ (￪ﾸﾰ￫ﾳﾸ￬ﾜﾼ￫ﾡﾜ ￭ﾕﾘ￫ﾊﾔ￫ﾲﾕ) Play with small stones">
            <a:hlinkClick r:id="" action="ppaction://media"/>
            <a:extLst>
              <a:ext uri="{FF2B5EF4-FFF2-40B4-BE49-F238E27FC236}">
                <a16:creationId xmlns="" xmlns:a16="http://schemas.microsoft.com/office/drawing/2014/main" id="{0D41E5BC-2AE0-4441-BCD9-46B7AAA50B0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110276" y="17253"/>
            <a:ext cx="6096000" cy="3411747"/>
          </a:xfrm>
          <a:prstGeom prst="rect">
            <a:avLst/>
          </a:prstGeom>
        </p:spPr>
      </p:pic>
      <p:pic>
        <p:nvPicPr>
          <p:cNvPr id="7" name="온라인 미디어 6" title="06￬ﾞﾥ￫ﾂﾜ￪ﾰﾐ￪ﾸﾰ￬ﾰﾨ">
            <a:hlinkClick r:id="" action="ppaction://media"/>
            <a:extLst>
              <a:ext uri="{FF2B5EF4-FFF2-40B4-BE49-F238E27FC236}">
                <a16:creationId xmlns="" xmlns:a16="http://schemas.microsoft.com/office/drawing/2014/main" id="{BA8300B6-0C64-4E3A-B105-EEA9547EC226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7"/>
          <a:stretch>
            <a:fillRect/>
          </a:stretch>
        </p:blipFill>
        <p:spPr>
          <a:xfrm>
            <a:off x="6110276" y="3399659"/>
            <a:ext cx="6067448" cy="278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937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F9B64332-CDAA-48DC-94BE-88491635C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819" y="0"/>
            <a:ext cx="11352362" cy="61829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42803" y="5813611"/>
            <a:ext cx="1638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술래잡기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34148" y="5812661"/>
            <a:ext cx="1638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고무줄놀이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25493" y="5811711"/>
            <a:ext cx="1638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연날리기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16838" y="5810761"/>
            <a:ext cx="1638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팽이치기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568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C895D458-C07F-41C7-A3E9-978C3FE64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182942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945812" y="2288876"/>
            <a:ext cx="845382" cy="5923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231148" y="3448373"/>
            <a:ext cx="879895" cy="6175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791193" y="4123430"/>
            <a:ext cx="1662030" cy="5750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276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F0F7AB9F-0241-4C5E-9593-21E8298D9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4169" y="0"/>
            <a:ext cx="6625390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9555B3E1-CE42-4677-8C40-1E94C0953E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1222" y="625642"/>
            <a:ext cx="5630778" cy="50853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21510" y="3245798"/>
            <a:ext cx="408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어려우면 친구하고 같이 해요</a:t>
            </a:r>
            <a:r>
              <a:rPr lang="en-US" altLang="ko-KR" dirty="0">
                <a:solidFill>
                  <a:srgbClr val="FF0000"/>
                </a:solidFill>
              </a:rPr>
              <a:t>. 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3413381" y="1561863"/>
            <a:ext cx="795131" cy="134494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3477549" y="4265307"/>
            <a:ext cx="668488" cy="632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477549" y="5650011"/>
            <a:ext cx="668488" cy="109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347391" y="4123784"/>
            <a:ext cx="408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추우면 창문을 닫아요</a:t>
            </a:r>
            <a:r>
              <a:rPr lang="en-US" altLang="ko-KR" dirty="0">
                <a:solidFill>
                  <a:srgbClr val="FF0000"/>
                </a:solidFill>
              </a:rPr>
              <a:t>.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21510" y="5012312"/>
            <a:ext cx="408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좋으면 공원에서 자전거를 타요</a:t>
            </a:r>
            <a:r>
              <a:rPr lang="en-US" altLang="ko-KR" dirty="0">
                <a:solidFill>
                  <a:srgbClr val="FF0000"/>
                </a:solidFill>
              </a:rPr>
              <a:t>.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249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B259E731-6B95-47C6-ABD2-FF6EC8982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855368" cy="615409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A04E82A4-FF33-44DF-88E7-876DECFFAC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9535" y="-1"/>
            <a:ext cx="6272465" cy="61540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28122" y="5063096"/>
            <a:ext cx="1914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코끼리도 있어요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46788" y="1040332"/>
            <a:ext cx="2158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팽이치기도 했어요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37444" y="3153795"/>
            <a:ext cx="146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수영도 하고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25247" y="5239162"/>
            <a:ext cx="146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공책도 있고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904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B6352FB9-1AEB-45A4-AB12-5875F53828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2779" y="0"/>
            <a:ext cx="6801851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436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19C11806-01E2-4485-A44C-AC7C46A322E2}"/>
              </a:ext>
            </a:extLst>
          </p:cNvPr>
          <p:cNvSpPr txBox="1"/>
          <p:nvPr/>
        </p:nvSpPr>
        <p:spPr>
          <a:xfrm>
            <a:off x="0" y="6141794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="" xmlns:a16="http://schemas.microsoft.com/office/drawing/2014/main" id="{F4558813-3C80-44E4-8BCA-184AA6DE0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  <a:effectLst>
            <a:glow rad="127000">
              <a:schemeClr val="tx2"/>
            </a:glow>
          </a:effectLst>
        </p:spPr>
        <p:txBody>
          <a:bodyPr/>
          <a:lstStyle/>
          <a:p>
            <a:pPr algn="ctr"/>
            <a:r>
              <a:rPr lang="ko-KR" altLang="en-US" dirty="0">
                <a:latin typeface="+mj-ea"/>
                <a:ea typeface="+mj-ea"/>
              </a:rPr>
              <a:t>오늘의 속담 </a:t>
            </a:r>
            <a:r>
              <a:rPr lang="en-US" altLang="ko-KR" dirty="0">
                <a:latin typeface="+mj-ea"/>
                <a:ea typeface="+mj-ea"/>
              </a:rPr>
              <a:t>“</a:t>
            </a:r>
            <a:r>
              <a:rPr lang="ko-KR" altLang="en-US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첫 술에 배 </a:t>
            </a:r>
            <a:r>
              <a:rPr lang="ko-KR" altLang="en-US" dirty="0" err="1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부르랴</a:t>
            </a:r>
            <a:r>
              <a:rPr lang="en-US" altLang="ko-KR" dirty="0">
                <a:latin typeface="+mj-ea"/>
                <a:ea typeface="+mj-ea"/>
              </a:rPr>
              <a:t>”</a:t>
            </a:r>
            <a:endParaRPr lang="en-US" dirty="0">
              <a:latin typeface="+mj-ea"/>
              <a:ea typeface="+mj-ea"/>
            </a:endParaRPr>
          </a:p>
        </p:txBody>
      </p:sp>
      <p:pic>
        <p:nvPicPr>
          <p:cNvPr id="6" name="온라인 미디어 5" title="￬ﾆﾍ￫ﾋﾴ￪ﾳﾼ￪ﾲﾩ￬ﾖﾸ - ￬ﾲﾫ￬ﾈﾠ￬ﾗﾐ ￫ﾰﾰ￫ﾶﾀ￫ﾥﾴ￫ﾞﾴ [￪ﾹﾨ￫ﾹﾄ￭ﾂﾤ￬ﾦﾈ KEBIKIDS] | ￬ﾚﾰ￫ﾦﾬ￫ﾂﾘ￫ﾝﾼ ￬ﾆﾍ￫ﾋﾴ">
            <a:hlinkClick r:id="" action="ppaction://media"/>
            <a:extLst>
              <a:ext uri="{FF2B5EF4-FFF2-40B4-BE49-F238E27FC236}">
                <a16:creationId xmlns="" xmlns:a16="http://schemas.microsoft.com/office/drawing/2014/main" id="{5ED06885-16A5-44CE-8A15-635147C4591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77340" y="1392702"/>
            <a:ext cx="9173182" cy="474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24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38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Google Shape;99;p3">
            <a:extLst>
              <a:ext uri="{FF2B5EF4-FFF2-40B4-BE49-F238E27FC236}">
                <a16:creationId xmlns="" xmlns:a16="http://schemas.microsoft.com/office/drawing/2014/main" id="{21F22A98-3D56-499C-AD7A-DB58633740A8}"/>
              </a:ext>
            </a:extLst>
          </p:cNvPr>
          <p:cNvSpPr txBox="1">
            <a:spLocks/>
          </p:cNvSpPr>
          <p:nvPr/>
        </p:nvSpPr>
        <p:spPr>
          <a:xfrm>
            <a:off x="1077685" y="413252"/>
            <a:ext cx="10036629" cy="13255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chemeClr val="dk1"/>
              </a:buClr>
              <a:buSzPts val="4400"/>
              <a:buFont typeface="Calibri"/>
              <a:buNone/>
            </a:pPr>
            <a:r>
              <a:rPr lang="ko-KR" altLang="en-US" sz="5400" kern="0" dirty="0"/>
              <a:t> </a:t>
            </a:r>
            <a:r>
              <a:rPr lang="ko-KR" altLang="en-US" sz="5400" kern="0" dirty="0">
                <a:latin typeface="+mj-ea"/>
                <a:ea typeface="+mj-ea"/>
              </a:rPr>
              <a:t>숙제 예시</a:t>
            </a:r>
          </a:p>
        </p:txBody>
      </p:sp>
      <p:sp>
        <p:nvSpPr>
          <p:cNvPr id="7" name="Google Shape;100;p3">
            <a:extLst>
              <a:ext uri="{FF2B5EF4-FFF2-40B4-BE49-F238E27FC236}">
                <a16:creationId xmlns="" xmlns:a16="http://schemas.microsoft.com/office/drawing/2014/main" id="{359519B8-D0F4-498D-BAE6-BCE5D3AE5783}"/>
              </a:ext>
            </a:extLst>
          </p:cNvPr>
          <p:cNvSpPr txBox="1">
            <a:spLocks/>
          </p:cNvSpPr>
          <p:nvPr/>
        </p:nvSpPr>
        <p:spPr>
          <a:xfrm>
            <a:off x="838200" y="1894114"/>
            <a:ext cx="10515600" cy="4183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400" kern="0" dirty="0">
                <a:latin typeface="+mn-ea"/>
                <a:ea typeface="+mn-ea"/>
              </a:rPr>
              <a:t>1) </a:t>
            </a:r>
            <a:r>
              <a:rPr lang="ko-KR" altLang="en-US" sz="2400" kern="0" dirty="0">
                <a:latin typeface="+mn-ea"/>
                <a:ea typeface="+mn-ea"/>
              </a:rPr>
              <a:t>워크북 단원 </a:t>
            </a:r>
            <a:r>
              <a:rPr lang="en-US" altLang="ko-KR" sz="2400" kern="0" dirty="0">
                <a:latin typeface="+mn-ea"/>
                <a:ea typeface="+mn-ea"/>
              </a:rPr>
              <a:t>11</a:t>
            </a:r>
            <a:r>
              <a:rPr lang="ko-KR" altLang="en-US" sz="2400" kern="0" dirty="0">
                <a:latin typeface="+mn-ea"/>
                <a:ea typeface="+mn-ea"/>
              </a:rPr>
              <a:t>과 하기 </a:t>
            </a:r>
            <a:r>
              <a:rPr lang="en-US" altLang="ko-KR" sz="2400" kern="0" dirty="0">
                <a:latin typeface="+mn-ea"/>
                <a:ea typeface="+mn-ea"/>
              </a:rPr>
              <a:t>P.</a:t>
            </a:r>
            <a:r>
              <a:rPr lang="ko-KR" altLang="en-US" sz="2400" kern="0" dirty="0">
                <a:latin typeface="+mn-ea"/>
                <a:ea typeface="+mn-ea"/>
              </a:rPr>
              <a:t> </a:t>
            </a:r>
            <a:r>
              <a:rPr lang="en-US" altLang="ko-KR" sz="2400" kern="0" dirty="0">
                <a:latin typeface="+mn-ea"/>
                <a:ea typeface="+mn-ea"/>
              </a:rPr>
              <a:t>42-45</a:t>
            </a:r>
            <a:endParaRPr lang="ko-KR" altLang="en-US" sz="2400" kern="0" dirty="0">
              <a:latin typeface="+mn-ea"/>
              <a:ea typeface="+mn-ea"/>
            </a:endParaRPr>
          </a:p>
          <a:p>
            <a:pPr marL="228600" indent="-50800">
              <a:lnSpc>
                <a:spcPct val="200000"/>
              </a:lnSpc>
              <a:buSzPts val="2800"/>
            </a:pPr>
            <a:r>
              <a:rPr lang="en-US" altLang="ko-KR" sz="2400" kern="0" dirty="0">
                <a:latin typeface="+mn-ea"/>
                <a:ea typeface="+mn-ea"/>
              </a:rPr>
              <a:t>2) Quizlet 11</a:t>
            </a:r>
            <a:r>
              <a:rPr lang="ko-KR" altLang="en-US" sz="2400" kern="0" dirty="0">
                <a:latin typeface="+mn-ea"/>
                <a:ea typeface="+mn-ea"/>
              </a:rPr>
              <a:t>과 어휘 복습 </a:t>
            </a:r>
            <a:r>
              <a:rPr lang="en-US" sz="2400" dirty="0">
                <a:hlinkClick r:id="rId3"/>
              </a:rPr>
              <a:t>https://quizlet.com/_8c4rl5?x=1jqt&amp;i=2tig8t</a:t>
            </a:r>
            <a:r>
              <a:rPr lang="en-US" altLang="ko-KR" sz="2400" kern="0" dirty="0">
                <a:latin typeface="+mn-ea"/>
                <a:ea typeface="+mn-ea"/>
                <a:hlinkClick r:id="rId3"/>
              </a:rPr>
              <a:t> </a:t>
            </a:r>
            <a:endParaRPr lang="en-US" altLang="ko-KR" sz="2400" kern="0" dirty="0">
              <a:latin typeface="+mn-ea"/>
              <a:ea typeface="+mn-ea"/>
            </a:endParaRPr>
          </a:p>
          <a:p>
            <a:pPr marL="228600" indent="-50800">
              <a:lnSpc>
                <a:spcPct val="200000"/>
              </a:lnSpc>
              <a:buSzPts val="2800"/>
            </a:pPr>
            <a:r>
              <a:rPr lang="en-US" altLang="ko-KR" sz="2400" kern="0" dirty="0">
                <a:latin typeface="+mn-ea"/>
                <a:ea typeface="+mn-ea"/>
              </a:rPr>
              <a:t>3) </a:t>
            </a:r>
            <a:r>
              <a:rPr lang="ko-KR" altLang="en-US" sz="2400" kern="0" dirty="0">
                <a:latin typeface="+mn-ea"/>
                <a:ea typeface="+mn-ea"/>
              </a:rPr>
              <a:t>동화 원고지 따라 쓰기 </a:t>
            </a:r>
            <a:r>
              <a:rPr lang="en-US" altLang="ko-KR" sz="2400" kern="0" dirty="0">
                <a:latin typeface="+mn-ea"/>
                <a:ea typeface="+mn-ea"/>
              </a:rPr>
              <a:t>(</a:t>
            </a:r>
            <a:r>
              <a:rPr lang="ko-KR" altLang="en-US" sz="2400" kern="0" dirty="0">
                <a:latin typeface="+mn-ea"/>
                <a:ea typeface="+mn-ea"/>
              </a:rPr>
              <a:t>학생들에게 따로 첨부해서 보내 줍니다</a:t>
            </a:r>
            <a:r>
              <a:rPr lang="en-US" altLang="ko-KR" sz="2400" kern="0" dirty="0">
                <a:latin typeface="+mn-ea"/>
                <a:ea typeface="+mn-ea"/>
              </a:rPr>
              <a:t>)</a:t>
            </a:r>
          </a:p>
          <a:p>
            <a:pPr marL="228600" indent="-50800">
              <a:lnSpc>
                <a:spcPct val="200000"/>
              </a:lnSpc>
              <a:buSzPts val="2800"/>
            </a:pPr>
            <a:r>
              <a:rPr lang="en-US" altLang="ko-KR" sz="2400" kern="0" dirty="0">
                <a:latin typeface="+mn-ea"/>
                <a:ea typeface="+mn-ea"/>
              </a:rPr>
              <a:t>4) </a:t>
            </a:r>
            <a:r>
              <a:rPr lang="ko-KR" altLang="en-US" sz="2400" kern="0" dirty="0">
                <a:latin typeface="+mn-ea"/>
                <a:ea typeface="+mn-ea"/>
              </a:rPr>
              <a:t>받아쓰기 공부하기 </a:t>
            </a:r>
            <a:r>
              <a:rPr lang="en-US" altLang="ko-KR" sz="2400" kern="0" dirty="0">
                <a:latin typeface="+mn-ea"/>
                <a:ea typeface="+mn-ea"/>
              </a:rPr>
              <a:t>(11</a:t>
            </a:r>
            <a:r>
              <a:rPr lang="ko-KR" altLang="en-US" sz="2400" kern="0" dirty="0">
                <a:latin typeface="+mn-ea"/>
                <a:ea typeface="+mn-ea"/>
              </a:rPr>
              <a:t>단원 읽기에 나오는 문장 </a:t>
            </a:r>
            <a:r>
              <a:rPr lang="en-US" altLang="ko-KR" sz="2400" kern="0" dirty="0">
                <a:latin typeface="+mn-ea"/>
                <a:ea typeface="+mn-ea"/>
              </a:rPr>
              <a:t>1~2</a:t>
            </a:r>
            <a:r>
              <a:rPr lang="ko-KR" altLang="en-US" sz="2400" kern="0" dirty="0">
                <a:latin typeface="+mn-ea"/>
                <a:ea typeface="+mn-ea"/>
              </a:rPr>
              <a:t>개 혹은 어휘</a:t>
            </a:r>
            <a:r>
              <a:rPr lang="en-US" altLang="ko-KR" sz="2400" kern="0" dirty="0">
                <a:latin typeface="+mn-ea"/>
                <a:ea typeface="+mn-ea"/>
              </a:rPr>
              <a:t>)</a:t>
            </a:r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400" kern="0" dirty="0"/>
              <a:t>5) </a:t>
            </a:r>
            <a:r>
              <a:rPr lang="ko-KR" altLang="en-US" sz="2400" kern="0" dirty="0"/>
              <a:t>오늘의 속담 </a:t>
            </a:r>
            <a:r>
              <a:rPr lang="en-US" altLang="ko-KR" sz="2400" kern="0" dirty="0"/>
              <a:t>“</a:t>
            </a:r>
            <a:r>
              <a:rPr lang="ko-KR" altLang="en-US" sz="2400" kern="0" dirty="0"/>
              <a:t>첫술에 배 </a:t>
            </a:r>
            <a:r>
              <a:rPr lang="ko-KR" altLang="en-US" sz="2400" kern="0" dirty="0" err="1"/>
              <a:t>부르랴</a:t>
            </a:r>
            <a:r>
              <a:rPr lang="en-US" altLang="ko-KR" sz="2400" kern="0" dirty="0"/>
              <a:t>” </a:t>
            </a:r>
            <a:r>
              <a:rPr lang="ko-KR" altLang="en-US" sz="2400" kern="0" dirty="0"/>
              <a:t>외우기</a:t>
            </a:r>
            <a:endParaRPr lang="en-US" altLang="ko-KR" sz="2400" kern="0" dirty="0"/>
          </a:p>
          <a:p>
            <a:pPr marL="228600" indent="-508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400" kern="0" dirty="0"/>
          </a:p>
        </p:txBody>
      </p:sp>
    </p:spTree>
    <p:extLst>
      <p:ext uri="{BB962C8B-B14F-4D97-AF65-F5344CB8AC3E}">
        <p14:creationId xmlns:p14="http://schemas.microsoft.com/office/powerpoint/2010/main" val="36297239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제목 3">
            <a:extLst>
              <a:ext uri="{FF2B5EF4-FFF2-40B4-BE49-F238E27FC236}">
                <a16:creationId xmlns="" xmlns:a16="http://schemas.microsoft.com/office/drawing/2014/main" id="{82ECAEA0-DC3F-4000-A23F-A3091926ABC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4400" kern="0" dirty="0"/>
              <a:t>한국어 교재 외 수업 자료 </a:t>
            </a:r>
            <a:r>
              <a:rPr lang="en-US" altLang="ko-KR" sz="4400" kern="0" dirty="0"/>
              <a:t>(optional)</a:t>
            </a:r>
            <a:endParaRPr lang="en-US" sz="4400" kern="0" dirty="0"/>
          </a:p>
        </p:txBody>
      </p:sp>
      <p:sp>
        <p:nvSpPr>
          <p:cNvPr id="7" name="Google Shape;100;p3">
            <a:extLst>
              <a:ext uri="{FF2B5EF4-FFF2-40B4-BE49-F238E27FC236}">
                <a16:creationId xmlns="" xmlns:a16="http://schemas.microsoft.com/office/drawing/2014/main" id="{6EAF6C41-99AB-4206-BE01-FDE3A85FBB9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ko-KR" altLang="en-US" sz="2800" kern="0" dirty="0"/>
              <a:t>매주 수업 시간 혹은 숙제로 짧은 동화를 읽고 동화를 원고지에   </a:t>
            </a:r>
            <a:endParaRPr lang="en-US" altLang="ko-KR" sz="2800" kern="0" dirty="0"/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  따라 써 보기</a:t>
            </a:r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역사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전래 동화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2800" kern="0">
                <a:latin typeface="Arial" panose="020B0604020202020204" pitchFamily="34" charset="0"/>
                <a:cs typeface="Arial" panose="020B0604020202020204" pitchFamily="34" charset="0"/>
              </a:rPr>
              <a:t>동영상을 </a:t>
            </a:r>
            <a:r>
              <a:rPr lang="ko-KR" altLang="en-US" sz="2800" kern="0" smtClean="0">
                <a:latin typeface="Arial" panose="020B0604020202020204" pitchFamily="34" charset="0"/>
                <a:cs typeface="Arial" panose="020B0604020202020204" pitchFamily="34" charset="0"/>
              </a:rPr>
              <a:t>보여 주고 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질문에 답해 보기  </a:t>
            </a:r>
          </a:p>
          <a:p>
            <a:pPr marL="228600" indent="-50800">
              <a:lnSpc>
                <a:spcPct val="200000"/>
              </a:lnSpc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발음 공부하기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800" kern="0" dirty="0"/>
          </a:p>
          <a:p>
            <a:pPr marL="228600" indent="-508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769099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38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8445E183-D1CE-492A-953F-AC3558A14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359" y="0"/>
            <a:ext cx="7753350" cy="62238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B313051-7CAF-4692-8439-746C19253C4F}"/>
              </a:ext>
            </a:extLst>
          </p:cNvPr>
          <p:cNvSpPr txBox="1"/>
          <p:nvPr/>
        </p:nvSpPr>
        <p:spPr>
          <a:xfrm>
            <a:off x="9409821" y="5255748"/>
            <a:ext cx="26107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출처</a:t>
            </a:r>
            <a:r>
              <a:rPr lang="en-US" altLang="ko-KR" dirty="0"/>
              <a:t>: “</a:t>
            </a:r>
            <a:r>
              <a:rPr lang="ko-KR" altLang="en-US" dirty="0"/>
              <a:t>한글학교 </a:t>
            </a:r>
            <a:r>
              <a:rPr lang="ko-KR" altLang="en-US" dirty="0" err="1"/>
              <a:t>학생용</a:t>
            </a:r>
            <a:r>
              <a:rPr lang="ko-KR" altLang="en-US" dirty="0"/>
              <a:t> 동화로 배우는 한국어</a:t>
            </a:r>
            <a:r>
              <a:rPr lang="en-US" altLang="ko-KR" dirty="0"/>
              <a:t>”</a:t>
            </a:r>
          </a:p>
          <a:p>
            <a:r>
              <a:rPr lang="en-US" dirty="0"/>
              <a:t>(</a:t>
            </a:r>
            <a:r>
              <a:rPr lang="ko-KR" altLang="en-US" dirty="0"/>
              <a:t>재외동포교육진흥재단</a:t>
            </a:r>
            <a:r>
              <a:rPr lang="en-US" altLang="ko-KR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7536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38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B06D5DFF-2CBC-46D5-9931-989553E5E1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350" y="0"/>
            <a:ext cx="7162800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4849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CEF525D9-B8A7-4393-938A-BB5D5AFB2F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4" y="0"/>
            <a:ext cx="12177456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8286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38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DA89A21B-4266-4496-BAEF-ADD9AB9F6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0"/>
            <a:ext cx="8496300" cy="622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8280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95799DB8-0007-4FA3-8102-C0139E460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3817"/>
            <a:ext cx="5791200" cy="606912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4D5C586E-BE65-44A7-A66D-CB76D0CE0A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6520" y="3541406"/>
            <a:ext cx="6470587" cy="267982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0EB6CCF1-A86F-4D39-AFD8-1B005553F8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6520" y="3503117"/>
            <a:ext cx="6470587" cy="2679826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="" xmlns:a16="http://schemas.microsoft.com/office/drawing/2014/main" id="{579346F4-ECF6-4398-A547-AFDA1F7AAE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3966" y="861580"/>
            <a:ext cx="6470587" cy="267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0371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38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="" xmlns:a16="http://schemas.microsoft.com/office/drawing/2014/main" id="{5DE51197-A27B-4AE2-8301-67239013D1F5}"/>
              </a:ext>
            </a:extLst>
          </p:cNvPr>
          <p:cNvSpPr txBox="1">
            <a:spLocks/>
          </p:cNvSpPr>
          <p:nvPr/>
        </p:nvSpPr>
        <p:spPr>
          <a:xfrm>
            <a:off x="1238250" y="314501"/>
            <a:ext cx="9239250" cy="675056"/>
          </a:xfrm>
          <a:prstGeom prst="rect">
            <a:avLst/>
          </a:prstGeom>
          <a:noFill/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4000" kern="0" dirty="0">
                <a:effectLst>
                  <a:outerShdw blurRad="50800" dist="50800" dir="5400000" algn="ctr" rotWithShape="0">
                    <a:schemeClr val="bg2"/>
                  </a:outerShdw>
                </a:effectLst>
                <a:latin typeface="+mj-ea"/>
                <a:ea typeface="+mj-ea"/>
              </a:rPr>
              <a:t>전래동화</a:t>
            </a:r>
            <a:r>
              <a:rPr lang="en-US" altLang="ko-KR" sz="4000" kern="0" dirty="0">
                <a:effectLst>
                  <a:outerShdw blurRad="50800" dist="50800" dir="5400000" algn="ctr" rotWithShape="0">
                    <a:schemeClr val="bg2"/>
                  </a:outerShdw>
                </a:effectLst>
                <a:latin typeface="+mj-ea"/>
                <a:ea typeface="+mj-ea"/>
              </a:rPr>
              <a:t>: “</a:t>
            </a:r>
            <a:r>
              <a:rPr lang="ko-KR" altLang="en-US" sz="4000" kern="0" dirty="0">
                <a:effectLst>
                  <a:outerShdw blurRad="50800" dist="50800" dir="5400000" algn="ctr" rotWithShape="0">
                    <a:schemeClr val="bg2"/>
                  </a:outerShdw>
                </a:effectLst>
                <a:latin typeface="+mj-ea"/>
                <a:ea typeface="+mj-ea"/>
              </a:rPr>
              <a:t>저승에 있는 곳간＂</a:t>
            </a:r>
            <a:endParaRPr lang="en-US" sz="4000" kern="0" dirty="0">
              <a:effectLst>
                <a:outerShdw blurRad="50800" dist="50800" dir="5400000" algn="ctr" rotWithShape="0">
                  <a:schemeClr val="bg2"/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2" name="온라인 미디어 1" title="￬ﾕﾄ￫ﾞﾌ ￬ﾠﾄ￫ﾞﾘ￫ﾏﾙ￭ﾙﾔ ￬ﾚﾔ￬ﾈﾠ￭ﾕﾭ￬ﾕﾄ￫ﾦﾬ - ￬ﾠﾀ￬ﾊﾹ￬ﾗﾐ ￬ﾞﾈ￫ﾊﾔ ￪ﾳﾳ￪ﾰﾄ(￭ﾕﾜ￪ﾸﾀ ￬ﾕﾠ￫ﾋﾈ￫ﾩﾔ￬ﾝﾴ￬ﾅﾘ)">
            <a:hlinkClick r:id="" action="ppaction://media"/>
            <a:extLst>
              <a:ext uri="{FF2B5EF4-FFF2-40B4-BE49-F238E27FC236}">
                <a16:creationId xmlns="" xmlns:a16="http://schemas.microsoft.com/office/drawing/2014/main" id="{061763C4-5D1C-4B51-9D2C-00AC5C0BBFF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38250" y="985865"/>
            <a:ext cx="9239250" cy="519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7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44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838200" y="0"/>
            <a:ext cx="10515600" cy="617696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114300" indent="0" latinLnBrk="1">
              <a:lnSpc>
                <a:spcPct val="110000"/>
              </a:lnSpc>
              <a:buNone/>
            </a:pPr>
            <a:r>
              <a:rPr lang="en-US" altLang="ko-KR" sz="2400" dirty="0"/>
              <a:t>1) </a:t>
            </a:r>
            <a:r>
              <a:rPr lang="ko-KR" altLang="en-US" sz="2400" dirty="0"/>
              <a:t>곳간이란</a:t>
            </a:r>
            <a:r>
              <a:rPr lang="en-US" altLang="ko-KR" sz="2400" dirty="0"/>
              <a:t>?  </a:t>
            </a:r>
          </a:p>
          <a:p>
            <a:pPr marL="114300" indent="0" latinLnBrk="1">
              <a:lnSpc>
                <a:spcPct val="170000"/>
              </a:lnSpc>
              <a:buNone/>
            </a:pPr>
            <a:r>
              <a:rPr lang="en-US" altLang="ko-KR" sz="2400" dirty="0"/>
              <a:t>2) </a:t>
            </a:r>
            <a:r>
              <a:rPr lang="ko-KR" altLang="en-US" sz="2400" dirty="0"/>
              <a:t>이승과 저승이란</a:t>
            </a:r>
            <a:r>
              <a:rPr lang="en-US" altLang="ko-KR" sz="2400" dirty="0"/>
              <a:t>? </a:t>
            </a:r>
          </a:p>
          <a:p>
            <a:pPr marL="114300" indent="0" latinLnBrk="1">
              <a:lnSpc>
                <a:spcPct val="110000"/>
              </a:lnSpc>
              <a:buNone/>
            </a:pPr>
            <a:endParaRPr lang="en-US" altLang="ko-KR" sz="2400" dirty="0"/>
          </a:p>
          <a:p>
            <a:pPr marL="114300" indent="0" latinLnBrk="1">
              <a:lnSpc>
                <a:spcPct val="110000"/>
              </a:lnSpc>
              <a:buNone/>
            </a:pPr>
            <a:r>
              <a:rPr lang="en-US" altLang="ko-KR" sz="2400" dirty="0"/>
              <a:t>3) </a:t>
            </a:r>
            <a:r>
              <a:rPr lang="ko-KR" altLang="en-US" sz="2400" dirty="0"/>
              <a:t>왜 원님은 갑자기 저승에 가게 되었을까요</a:t>
            </a:r>
            <a:r>
              <a:rPr lang="en-US" altLang="ko-KR" sz="2400" dirty="0"/>
              <a:t>?</a:t>
            </a:r>
          </a:p>
          <a:p>
            <a:pPr marL="114300" indent="0" latinLnBrk="1">
              <a:lnSpc>
                <a:spcPct val="110000"/>
              </a:lnSpc>
              <a:buNone/>
            </a:pPr>
            <a:endParaRPr lang="en-US" altLang="ko-KR" sz="2400" dirty="0"/>
          </a:p>
          <a:p>
            <a:pPr marL="114300" indent="0" latinLnBrk="1">
              <a:lnSpc>
                <a:spcPct val="110000"/>
              </a:lnSpc>
              <a:buNone/>
            </a:pPr>
            <a:r>
              <a:rPr lang="en-US" altLang="ko-KR" sz="2400" dirty="0"/>
              <a:t>4)</a:t>
            </a:r>
            <a:r>
              <a:rPr lang="ko-KR" altLang="en-US" sz="2400" dirty="0"/>
              <a:t>이승에 돌아가려면 무엇이 필요하나요</a:t>
            </a:r>
            <a:r>
              <a:rPr lang="en-US" altLang="ko-KR" sz="2400" dirty="0"/>
              <a:t>?  </a:t>
            </a:r>
          </a:p>
          <a:p>
            <a:pPr marL="114300" indent="0" latinLnBrk="1">
              <a:lnSpc>
                <a:spcPct val="110000"/>
              </a:lnSpc>
              <a:buNone/>
            </a:pPr>
            <a:r>
              <a:rPr lang="en-US" altLang="ko-KR" sz="2400" dirty="0"/>
              <a:t>            </a:t>
            </a:r>
          </a:p>
          <a:p>
            <a:pPr marL="114300" indent="0" latinLnBrk="1">
              <a:lnSpc>
                <a:spcPct val="110000"/>
              </a:lnSpc>
              <a:buNone/>
            </a:pPr>
            <a:r>
              <a:rPr lang="en-US" altLang="ko-KR" sz="2400" dirty="0"/>
              <a:t>5) </a:t>
            </a:r>
            <a:r>
              <a:rPr lang="ko-KR" altLang="en-US" sz="2400" dirty="0"/>
              <a:t>원님의 곳간에는 무엇이 있었나요</a:t>
            </a:r>
            <a:r>
              <a:rPr lang="en-US" altLang="ko-KR" sz="2400" dirty="0"/>
              <a:t>?</a:t>
            </a:r>
          </a:p>
          <a:p>
            <a:pPr marL="114300" indent="0" latinLnBrk="1">
              <a:lnSpc>
                <a:spcPct val="110000"/>
              </a:lnSpc>
              <a:buNone/>
            </a:pPr>
            <a:r>
              <a:rPr lang="en-US" altLang="ko-KR" sz="2400" dirty="0"/>
              <a:t>            </a:t>
            </a:r>
          </a:p>
          <a:p>
            <a:pPr marL="114300" indent="0" latinLnBrk="1">
              <a:lnSpc>
                <a:spcPct val="110000"/>
              </a:lnSpc>
              <a:buNone/>
            </a:pPr>
            <a:r>
              <a:rPr lang="en-US" altLang="ko-KR" sz="2400" dirty="0"/>
              <a:t>6) </a:t>
            </a:r>
            <a:r>
              <a:rPr lang="ko-KR" altLang="en-US" sz="2400" dirty="0"/>
              <a:t>원님은 덕진의 곳간에서 무엇을 빌렸나요</a:t>
            </a:r>
            <a:r>
              <a:rPr lang="en-US" altLang="ko-KR" sz="2400" dirty="0"/>
              <a:t>?</a:t>
            </a:r>
          </a:p>
          <a:p>
            <a:pPr marL="114300" indent="0" latinLnBrk="1">
              <a:lnSpc>
                <a:spcPct val="110000"/>
              </a:lnSpc>
              <a:buNone/>
            </a:pPr>
            <a:r>
              <a:rPr lang="en-US" altLang="ko-KR" sz="2400" dirty="0"/>
              <a:t>            </a:t>
            </a:r>
          </a:p>
          <a:p>
            <a:pPr marL="114300" indent="0" latinLnBrk="1">
              <a:lnSpc>
                <a:spcPct val="110000"/>
              </a:lnSpc>
              <a:buNone/>
            </a:pPr>
            <a:r>
              <a:rPr lang="en-US" altLang="ko-KR" sz="2400" dirty="0"/>
              <a:t>7) </a:t>
            </a:r>
            <a:r>
              <a:rPr lang="ko-KR" altLang="en-US" sz="2400" dirty="0"/>
              <a:t>덕진은 원님에게 쌀을 받은 후 마을 사람들을 위해 무엇을 세웠나요</a:t>
            </a:r>
            <a:r>
              <a:rPr lang="en-US" altLang="ko-KR" sz="2400" dirty="0"/>
              <a:t>?</a:t>
            </a:r>
          </a:p>
          <a:p>
            <a:pPr marL="114300" indent="0" latinLnBrk="1">
              <a:lnSpc>
                <a:spcPct val="110000"/>
              </a:lnSpc>
              <a:buNone/>
            </a:pPr>
            <a:r>
              <a:rPr lang="en-US" altLang="ko-KR" sz="2400" dirty="0"/>
              <a:t>             </a:t>
            </a:r>
          </a:p>
          <a:p>
            <a:pPr marL="114300" indent="0" latinLnBrk="1">
              <a:lnSpc>
                <a:spcPct val="110000"/>
              </a:lnSpc>
              <a:buNone/>
            </a:pPr>
            <a:r>
              <a:rPr lang="en-US" altLang="ko-KR" sz="2400" dirty="0"/>
              <a:t> 8) </a:t>
            </a:r>
            <a:r>
              <a:rPr lang="ko-KR" altLang="en-US" sz="2400" dirty="0"/>
              <a:t>원님의 곳간은 그 후에 어떻게 바뀌었을까요</a:t>
            </a:r>
            <a:r>
              <a:rPr lang="en-US" altLang="ko-KR" sz="2400" dirty="0"/>
              <a:t>? </a:t>
            </a:r>
            <a:endParaRPr lang="ko-KR" altLang="en-US" sz="2400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9C9E72D-CDFA-4057-9A67-B1825B7D5202}"/>
              </a:ext>
            </a:extLst>
          </p:cNvPr>
          <p:cNvSpPr txBox="1"/>
          <p:nvPr/>
        </p:nvSpPr>
        <p:spPr>
          <a:xfrm>
            <a:off x="2620250" y="94491"/>
            <a:ext cx="7056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집안의 물건이나 곡식을 간직하여 두는 </a:t>
            </a:r>
            <a:r>
              <a:rPr lang="ko-KR" altLang="en-US" sz="2000" dirty="0" smtClean="0">
                <a:solidFill>
                  <a:srgbClr val="FF0000"/>
                </a:solidFill>
              </a:rPr>
              <a:t>곳</a:t>
            </a:r>
            <a:endParaRPr lang="en-US" altLang="ko-KR" sz="20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B3C6F85-B180-4E08-B4B6-6869B9B9BDA1}"/>
              </a:ext>
            </a:extLst>
          </p:cNvPr>
          <p:cNvSpPr txBox="1"/>
          <p:nvPr/>
        </p:nvSpPr>
        <p:spPr>
          <a:xfrm>
            <a:off x="3416210" y="626157"/>
            <a:ext cx="59519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1100"/>
              <a:defRPr/>
            </a:pPr>
            <a:r>
              <a:rPr lang="ko-KR" altLang="en-US" sz="2000" dirty="0">
                <a:solidFill>
                  <a:srgbClr val="FF0000"/>
                </a:solidFill>
              </a:rPr>
              <a:t>저승</a:t>
            </a:r>
            <a:r>
              <a:rPr lang="en-US" altLang="ko-KR" sz="2000" dirty="0">
                <a:solidFill>
                  <a:srgbClr val="FF0000"/>
                </a:solidFill>
              </a:rPr>
              <a:t>: </a:t>
            </a:r>
            <a:r>
              <a:rPr lang="ko-KR" altLang="en-US" sz="2000" dirty="0">
                <a:solidFill>
                  <a:srgbClr val="FF0000"/>
                </a:solidFill>
              </a:rPr>
              <a:t>사람이 죽은 후에 가게 된다고 여기는 세상</a:t>
            </a:r>
            <a:r>
              <a:rPr lang="en-US" altLang="ko-KR" sz="2000" dirty="0">
                <a:solidFill>
                  <a:srgbClr val="FF0000"/>
                </a:solidFill>
              </a:rPr>
              <a:t>.   </a:t>
            </a:r>
          </a:p>
          <a:p>
            <a:pPr lvl="0">
              <a:buSzPts val="1100"/>
              <a:defRPr/>
            </a:pPr>
            <a:r>
              <a:rPr lang="ko-KR" altLang="en-US" sz="2000" dirty="0">
                <a:solidFill>
                  <a:srgbClr val="FF0000"/>
                </a:solidFill>
              </a:rPr>
              <a:t>이승</a:t>
            </a:r>
            <a:r>
              <a:rPr lang="en-US" altLang="ko-KR" sz="2000" dirty="0">
                <a:solidFill>
                  <a:srgbClr val="FF0000"/>
                </a:solidFill>
              </a:rPr>
              <a:t>: </a:t>
            </a:r>
            <a:r>
              <a:rPr lang="ko-KR" altLang="en-US" sz="2000" dirty="0">
                <a:solidFill>
                  <a:srgbClr val="FF0000"/>
                </a:solidFill>
              </a:rPr>
              <a:t>우리가 지금 살고 있는 </a:t>
            </a:r>
            <a:r>
              <a:rPr lang="ko-KR" altLang="en-US" sz="2000" dirty="0" smtClean="0">
                <a:solidFill>
                  <a:srgbClr val="FF0000"/>
                </a:solidFill>
              </a:rPr>
              <a:t>이곳</a:t>
            </a:r>
            <a:endParaRPr lang="en-US" altLang="ko-KR" sz="20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85192A9-0D5C-43BC-A460-69C556BD146A}"/>
              </a:ext>
            </a:extLst>
          </p:cNvPr>
          <p:cNvSpPr txBox="1"/>
          <p:nvPr/>
        </p:nvSpPr>
        <p:spPr>
          <a:xfrm>
            <a:off x="1639020" y="1840591"/>
            <a:ext cx="9506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하도 욕심을 부려서 염라대왕님이 일찍 불러들였어요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</a:p>
          <a:p>
            <a:endParaRPr lang="ko-KR" altLang="en-US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28B76CC-6291-4B43-8FC2-2AB149FF6915}"/>
              </a:ext>
            </a:extLst>
          </p:cNvPr>
          <p:cNvSpPr txBox="1"/>
          <p:nvPr/>
        </p:nvSpPr>
        <p:spPr>
          <a:xfrm>
            <a:off x="5529434" y="2300769"/>
            <a:ext cx="1328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</a:rPr>
              <a:t> </a:t>
            </a:r>
            <a:r>
              <a:rPr lang="ko-KR" altLang="en-US" sz="2000" dirty="0" err="1">
                <a:solidFill>
                  <a:srgbClr val="FF0000"/>
                </a:solidFill>
              </a:rPr>
              <a:t>노잣돈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64764D1-736D-41F6-BC3A-39450842351F}"/>
              </a:ext>
            </a:extLst>
          </p:cNvPr>
          <p:cNvSpPr txBox="1"/>
          <p:nvPr/>
        </p:nvSpPr>
        <p:spPr>
          <a:xfrm>
            <a:off x="5253389" y="3071155"/>
            <a:ext cx="16045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짚 한 단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6EDBA47-31C0-4BCF-9F9A-432BF7129849}"/>
              </a:ext>
            </a:extLst>
          </p:cNvPr>
          <p:cNvSpPr txBox="1"/>
          <p:nvPr/>
        </p:nvSpPr>
        <p:spPr>
          <a:xfrm>
            <a:off x="6096000" y="3881887"/>
            <a:ext cx="18920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쌀 </a:t>
            </a:r>
            <a:r>
              <a:rPr lang="en-US" altLang="ko-KR" sz="2000" dirty="0">
                <a:solidFill>
                  <a:srgbClr val="FF0000"/>
                </a:solidFill>
              </a:rPr>
              <a:t>300 </a:t>
            </a:r>
            <a:r>
              <a:rPr lang="ko-KR" altLang="en-US" sz="2000" dirty="0">
                <a:solidFill>
                  <a:srgbClr val="FF0000"/>
                </a:solidFill>
              </a:rPr>
              <a:t>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0860C8FF-E222-473E-B67D-94F541D19C2A}"/>
              </a:ext>
            </a:extLst>
          </p:cNvPr>
          <p:cNvSpPr txBox="1"/>
          <p:nvPr/>
        </p:nvSpPr>
        <p:spPr>
          <a:xfrm>
            <a:off x="8850702" y="4682955"/>
            <a:ext cx="2294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</a:rPr>
              <a:t>다리 </a:t>
            </a:r>
            <a:r>
              <a:rPr lang="en-US" altLang="ko-KR" sz="2000" dirty="0" smtClean="0">
                <a:solidFill>
                  <a:srgbClr val="FF0000"/>
                </a:solidFill>
              </a:rPr>
              <a:t>(</a:t>
            </a:r>
            <a:r>
              <a:rPr lang="ko-KR" altLang="en-US" sz="2000" dirty="0">
                <a:solidFill>
                  <a:srgbClr val="FF0000"/>
                </a:solidFill>
              </a:rPr>
              <a:t>덕진 다리</a:t>
            </a:r>
            <a:r>
              <a:rPr lang="en-US" altLang="ko-KR" sz="2000" dirty="0">
                <a:solidFill>
                  <a:srgbClr val="FF0000"/>
                </a:solidFill>
              </a:rPr>
              <a:t>)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70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11" grpId="0"/>
      <p:bldP spid="12" grpId="0"/>
      <p:bldP spid="14" grpId="0"/>
      <p:bldP spid="1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44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685800" y="1633028"/>
            <a:ext cx="10515600" cy="4495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35000" lvl="0" indent="-457200" algn="l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v"/>
            </a:pPr>
            <a:r>
              <a:rPr lang="ko-KR" altLang="en-US" dirty="0"/>
              <a:t>함께 나누는 삶</a:t>
            </a:r>
            <a:r>
              <a:rPr lang="en-US" altLang="ko-KR" dirty="0"/>
              <a:t>, </a:t>
            </a:r>
            <a:r>
              <a:rPr lang="ko-KR" altLang="en-US" dirty="0"/>
              <a:t>베푸는 삶에 대해 생각해 보기 </a:t>
            </a:r>
            <a:endParaRPr lang="en-US" altLang="ko-KR" dirty="0"/>
          </a:p>
          <a:p>
            <a:pPr marL="635000" lvl="0" indent="-457200" algn="l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v"/>
            </a:pPr>
            <a:r>
              <a:rPr lang="ko-KR" altLang="en-US" dirty="0"/>
              <a:t>사람을 소중히 생각하고 배려하는 마음이 있어야 한다</a:t>
            </a:r>
            <a:r>
              <a:rPr lang="en-US" altLang="ko-KR" dirty="0"/>
              <a:t>. </a:t>
            </a:r>
          </a:p>
          <a:p>
            <a:pPr marL="635000" lvl="0" indent="-457200" algn="l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v"/>
            </a:pPr>
            <a:r>
              <a:rPr lang="ko-KR" altLang="en-US" dirty="0"/>
              <a:t>돈만이 사람을 돕는 것이 아니라 마음과 실천으로 주변에 도움이 필요한 사람들을 도와줄 줄 아는 어린이가 되어야 한다</a:t>
            </a:r>
            <a:r>
              <a:rPr lang="en-US" altLang="ko-KR" dirty="0"/>
              <a:t>. </a:t>
            </a:r>
            <a:endParaRPr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A37699A-91B2-450D-AA58-71C6DCB4C8BE}"/>
              </a:ext>
            </a:extLst>
          </p:cNvPr>
          <p:cNvSpPr txBox="1"/>
          <p:nvPr/>
        </p:nvSpPr>
        <p:spPr>
          <a:xfrm>
            <a:off x="1181100" y="514350"/>
            <a:ext cx="8362950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/>
              <a:t>“</a:t>
            </a:r>
            <a:r>
              <a:rPr lang="ko-KR" altLang="en-US" sz="4000" dirty="0"/>
              <a:t>저승에 있는 곳간</a:t>
            </a:r>
            <a:r>
              <a:rPr lang="en-US" altLang="ko-KR" sz="4000" dirty="0"/>
              <a:t>”</a:t>
            </a:r>
            <a:r>
              <a:rPr lang="ko-KR" altLang="en-US" sz="4000" dirty="0"/>
              <a:t> 생각해 보기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052875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43CCC32A-5A87-40F0-A70E-7B93C8FACE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1" y="-1"/>
            <a:ext cx="9160328" cy="61829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C3E8362-CBED-40A7-81F9-206BC20CE695}"/>
              </a:ext>
            </a:extLst>
          </p:cNvPr>
          <p:cNvSpPr txBox="1"/>
          <p:nvPr/>
        </p:nvSpPr>
        <p:spPr>
          <a:xfrm>
            <a:off x="38099" y="5519055"/>
            <a:ext cx="1562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교재 </a:t>
            </a:r>
            <a:r>
              <a:rPr lang="en-US" altLang="ko-KR" sz="2000" b="1" dirty="0"/>
              <a:t>P</a:t>
            </a:r>
            <a:r>
              <a:rPr lang="en-US" sz="2000" b="1" dirty="0"/>
              <a:t>. 92</a:t>
            </a:r>
          </a:p>
        </p:txBody>
      </p:sp>
    </p:spTree>
    <p:extLst>
      <p:ext uri="{BB962C8B-B14F-4D97-AF65-F5344CB8AC3E}">
        <p14:creationId xmlns:p14="http://schemas.microsoft.com/office/powerpoint/2010/main" val="23188150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44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685800" y="250825"/>
            <a:ext cx="6324600" cy="739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ts val="4400"/>
            </a:pPr>
            <a:r>
              <a:rPr lang="en-US" altLang="ko-KR" sz="3600" dirty="0"/>
              <a:t/>
            </a:r>
            <a:br>
              <a:rPr lang="en-US" altLang="ko-KR" sz="3600" dirty="0"/>
            </a:br>
            <a:r>
              <a:rPr lang="ko-KR" altLang="en-US" sz="3600" dirty="0"/>
              <a:t>발음 </a:t>
            </a:r>
            <a:r>
              <a:rPr lang="ko-KR" altLang="en-US" sz="2800" dirty="0"/>
              <a:t>공부하기     </a:t>
            </a:r>
            <a:r>
              <a:rPr lang="ko-K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ko-KR" altLang="en-US" sz="3600" b="1" dirty="0"/>
              <a:t>겹받침 </a:t>
            </a:r>
            <a:r>
              <a:rPr lang="en-US" altLang="ko-KR" sz="3600" b="1" dirty="0"/>
              <a:t>‘</a:t>
            </a:r>
            <a:r>
              <a:rPr lang="ko-KR" altLang="en-US" sz="3600" b="1" dirty="0" err="1"/>
              <a:t>ㄺ</a:t>
            </a:r>
            <a:r>
              <a:rPr lang="en-US" altLang="ko-KR" sz="3600" b="1" dirty="0"/>
              <a:t>’</a:t>
            </a:r>
            <a:r>
              <a:rPr lang="en-US" altLang="ko-KR" sz="2400" b="1" dirty="0"/>
              <a:t/>
            </a:r>
            <a:br>
              <a:rPr lang="en-US" altLang="ko-KR" sz="2400" b="1" dirty="0"/>
            </a:br>
            <a:endParaRPr sz="3600" dirty="0"/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361950" y="1098365"/>
            <a:ext cx="10915650" cy="5129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749300" lvl="0" indent="-571500" algn="l" rtl="0">
              <a:lnSpc>
                <a:spcPct val="1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§"/>
            </a:pPr>
            <a:r>
              <a:rPr lang="ko-KR" altLang="en-US" sz="3800" dirty="0"/>
              <a:t>뒤에</a:t>
            </a:r>
            <a:r>
              <a:rPr lang="en-US" altLang="ko-KR" sz="3800" dirty="0"/>
              <a:t> </a:t>
            </a:r>
            <a:r>
              <a:rPr lang="ko-KR" altLang="en-US" sz="3800" dirty="0"/>
              <a:t>모음이 오는 경우</a:t>
            </a:r>
            <a:r>
              <a:rPr lang="en-US" altLang="ko-KR" sz="3800" dirty="0"/>
              <a:t>: </a:t>
            </a:r>
            <a:r>
              <a:rPr lang="ko-KR" altLang="en-US" sz="3800" dirty="0"/>
              <a:t>그대로 </a:t>
            </a:r>
            <a:r>
              <a:rPr lang="en-US" altLang="ko-KR" sz="3800" dirty="0"/>
              <a:t>‘</a:t>
            </a:r>
            <a:r>
              <a:rPr lang="ko-KR" altLang="en-US" sz="3800" dirty="0"/>
              <a:t>ㄹ</a:t>
            </a:r>
            <a:r>
              <a:rPr lang="en-US" altLang="ko-KR" sz="3800" dirty="0"/>
              <a:t>’, ‘</a:t>
            </a:r>
            <a:r>
              <a:rPr lang="ko-KR" altLang="en-US" sz="3800" dirty="0"/>
              <a:t>ㄱ</a:t>
            </a:r>
            <a:r>
              <a:rPr lang="en-US" altLang="ko-KR" sz="3800" dirty="0"/>
              <a:t>’</a:t>
            </a:r>
            <a:r>
              <a:rPr lang="ko-KR" altLang="en-US" sz="3800" dirty="0"/>
              <a:t>을 모두 발음</a:t>
            </a:r>
            <a:r>
              <a:rPr lang="en-US" altLang="ko-KR" sz="3800" dirty="0"/>
              <a:t>. </a:t>
            </a:r>
            <a:r>
              <a:rPr lang="ko-KR" altLang="en-US" sz="3800" dirty="0"/>
              <a:t>이때 </a:t>
            </a:r>
            <a:r>
              <a:rPr lang="en-US" altLang="ko-KR" sz="3800" dirty="0"/>
              <a:t>‘</a:t>
            </a:r>
            <a:r>
              <a:rPr lang="ko-KR" altLang="en-US" sz="3800" dirty="0"/>
              <a:t>ㄹ</a:t>
            </a:r>
            <a:r>
              <a:rPr lang="en-US" altLang="ko-KR" sz="3800" dirty="0"/>
              <a:t>’</a:t>
            </a:r>
            <a:r>
              <a:rPr lang="ko-KR" altLang="en-US" sz="3800" dirty="0"/>
              <a:t>은 앞 글자의 받침으로 읽고</a:t>
            </a:r>
            <a:r>
              <a:rPr lang="en-US" altLang="ko-KR" sz="3800" dirty="0"/>
              <a:t>, ‘</a:t>
            </a:r>
            <a:r>
              <a:rPr lang="ko-KR" altLang="en-US" sz="3800" dirty="0" err="1"/>
              <a:t>ㄱ</a:t>
            </a:r>
            <a:r>
              <a:rPr lang="en-US" altLang="ko-KR" sz="3800" dirty="0"/>
              <a:t>’</a:t>
            </a:r>
            <a:r>
              <a:rPr lang="ko-KR" altLang="en-US" sz="3800" dirty="0"/>
              <a:t>은 뒷글자의 첫소리로 읽는다</a:t>
            </a:r>
            <a:r>
              <a:rPr lang="en-US" altLang="ko-KR" sz="3800" dirty="0"/>
              <a:t>.      </a:t>
            </a:r>
          </a:p>
          <a:p>
            <a:pPr marL="177800" lvl="0" indent="0" algn="l" rtl="0">
              <a:lnSpc>
                <a:spcPct val="1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altLang="en-US" sz="3800" dirty="0"/>
              <a:t>       예</a:t>
            </a:r>
            <a:r>
              <a:rPr lang="en-US" altLang="ko-KR" sz="3800" dirty="0"/>
              <a:t>)</a:t>
            </a:r>
            <a:r>
              <a:rPr lang="ko-KR" altLang="en-US" sz="3800" dirty="0"/>
              <a:t> </a:t>
            </a:r>
            <a:r>
              <a:rPr lang="ko-KR" altLang="en-US" sz="3800" dirty="0">
                <a:solidFill>
                  <a:srgbClr val="FF0000"/>
                </a:solidFill>
              </a:rPr>
              <a:t>읽어</a:t>
            </a:r>
            <a:r>
              <a:rPr lang="ko-KR" altLang="en-US" sz="3800" dirty="0"/>
              <a:t>요 </a:t>
            </a:r>
            <a:r>
              <a:rPr lang="en-US" altLang="ko-KR" sz="3800" dirty="0"/>
              <a:t>[</a:t>
            </a:r>
            <a:r>
              <a:rPr lang="ko-KR" altLang="en-US" sz="3800" dirty="0">
                <a:solidFill>
                  <a:srgbClr val="FF0000"/>
                </a:solidFill>
              </a:rPr>
              <a:t>일거</a:t>
            </a:r>
            <a:r>
              <a:rPr lang="ko-KR" altLang="en-US" sz="3800" dirty="0"/>
              <a:t>요</a:t>
            </a:r>
            <a:r>
              <a:rPr lang="en-US" altLang="ko-KR" sz="3800" dirty="0"/>
              <a:t>]     </a:t>
            </a:r>
            <a:r>
              <a:rPr lang="ko-KR" altLang="en-US" sz="3800" dirty="0">
                <a:solidFill>
                  <a:srgbClr val="FF0000"/>
                </a:solidFill>
              </a:rPr>
              <a:t>읽어</a:t>
            </a:r>
            <a:r>
              <a:rPr lang="ko-KR" altLang="en-US" sz="3800" dirty="0"/>
              <a:t>라 </a:t>
            </a:r>
            <a:r>
              <a:rPr lang="en-US" altLang="ko-KR" sz="3800" dirty="0"/>
              <a:t>[</a:t>
            </a:r>
            <a:r>
              <a:rPr lang="ko-KR" altLang="en-US" sz="3800" dirty="0">
                <a:solidFill>
                  <a:srgbClr val="FF0000"/>
                </a:solidFill>
              </a:rPr>
              <a:t>일거</a:t>
            </a:r>
            <a:r>
              <a:rPr lang="ko-KR" altLang="en-US" sz="3800" dirty="0"/>
              <a:t>라</a:t>
            </a:r>
            <a:r>
              <a:rPr lang="en-US" altLang="ko-KR" sz="3800" dirty="0"/>
              <a:t>]       </a:t>
            </a:r>
            <a:r>
              <a:rPr lang="ko-KR" altLang="en-US" sz="3800" dirty="0">
                <a:solidFill>
                  <a:srgbClr val="FF0000"/>
                </a:solidFill>
              </a:rPr>
              <a:t>읽은 </a:t>
            </a:r>
            <a:r>
              <a:rPr lang="en-US" altLang="ko-KR" sz="3800" dirty="0">
                <a:solidFill>
                  <a:schemeClr val="tx1"/>
                </a:solidFill>
              </a:rPr>
              <a:t>[</a:t>
            </a:r>
            <a:r>
              <a:rPr lang="ko-KR" altLang="en-US" sz="3800" dirty="0">
                <a:solidFill>
                  <a:srgbClr val="FF0000"/>
                </a:solidFill>
              </a:rPr>
              <a:t>일근</a:t>
            </a:r>
            <a:r>
              <a:rPr lang="en-US" altLang="ko-KR" sz="3800" dirty="0"/>
              <a:t>] </a:t>
            </a:r>
            <a:endParaRPr lang="en-US" sz="3800" dirty="0"/>
          </a:p>
          <a:p>
            <a:pPr marL="749300" lvl="0" indent="-571500" algn="l" rtl="0">
              <a:lnSpc>
                <a:spcPct val="1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§"/>
            </a:pPr>
            <a:r>
              <a:rPr lang="ko-KR" altLang="en-US" sz="3800" dirty="0"/>
              <a:t>뒤에 자음이 오는 경우</a:t>
            </a:r>
            <a:r>
              <a:rPr lang="en-US" altLang="ko-KR" sz="3800" dirty="0"/>
              <a:t>: ‘</a:t>
            </a:r>
            <a:r>
              <a:rPr lang="ko-KR" altLang="en-US" sz="3800" dirty="0" err="1"/>
              <a:t>ㄱ</a:t>
            </a:r>
            <a:r>
              <a:rPr lang="en-US" altLang="ko-KR" sz="3800" dirty="0"/>
              <a:t>’</a:t>
            </a:r>
            <a:r>
              <a:rPr lang="ko-KR" altLang="en-US" sz="3800" dirty="0"/>
              <a:t>만 발음하고 뒤의 자음은 된소리로 발음된다</a:t>
            </a:r>
            <a:r>
              <a:rPr lang="en-US" altLang="ko-KR" sz="3800" dirty="0"/>
              <a:t>. </a:t>
            </a:r>
          </a:p>
          <a:p>
            <a:pPr marL="177800" lvl="0" indent="0" algn="l" rtl="0">
              <a:lnSpc>
                <a:spcPct val="1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800" dirty="0"/>
              <a:t>       </a:t>
            </a:r>
            <a:r>
              <a:rPr lang="ko-KR" altLang="en-US" sz="3800" dirty="0">
                <a:solidFill>
                  <a:srgbClr val="FF0000"/>
                </a:solidFill>
              </a:rPr>
              <a:t>읽다 </a:t>
            </a:r>
            <a:r>
              <a:rPr lang="en-US" altLang="ko-KR" sz="3800" dirty="0">
                <a:solidFill>
                  <a:schemeClr val="tx1"/>
                </a:solidFill>
              </a:rPr>
              <a:t>[</a:t>
            </a:r>
            <a:r>
              <a:rPr lang="ko-KR" altLang="en-US" sz="3800" dirty="0" err="1">
                <a:solidFill>
                  <a:srgbClr val="FF0000"/>
                </a:solidFill>
              </a:rPr>
              <a:t>익따</a:t>
            </a:r>
            <a:r>
              <a:rPr lang="en-US" altLang="ko-KR" sz="3800" dirty="0"/>
              <a:t>]     </a:t>
            </a:r>
            <a:r>
              <a:rPr lang="ko-KR" altLang="en-US" sz="3800" dirty="0">
                <a:solidFill>
                  <a:srgbClr val="FF0000"/>
                </a:solidFill>
              </a:rPr>
              <a:t>읽지</a:t>
            </a:r>
            <a:r>
              <a:rPr lang="ko-KR" altLang="en-US" sz="3800" dirty="0"/>
              <a:t>만 </a:t>
            </a:r>
            <a:r>
              <a:rPr lang="en-US" altLang="ko-KR" sz="3800" dirty="0"/>
              <a:t>[</a:t>
            </a:r>
            <a:r>
              <a:rPr lang="ko-KR" altLang="en-US" sz="3800" dirty="0" err="1">
                <a:solidFill>
                  <a:srgbClr val="FF0000"/>
                </a:solidFill>
              </a:rPr>
              <a:t>익찌</a:t>
            </a:r>
            <a:r>
              <a:rPr lang="ko-KR" altLang="en-US" sz="3800" dirty="0" err="1"/>
              <a:t>만</a:t>
            </a:r>
            <a:r>
              <a:rPr lang="en-US" altLang="ko-KR" sz="3800" dirty="0"/>
              <a:t>]     </a:t>
            </a:r>
            <a:r>
              <a:rPr lang="ko-KR" altLang="en-US" sz="3800" dirty="0">
                <a:solidFill>
                  <a:srgbClr val="FF0000"/>
                </a:solidFill>
              </a:rPr>
              <a:t>읽다</a:t>
            </a:r>
            <a:r>
              <a:rPr lang="ko-KR" altLang="en-US" sz="3800" dirty="0"/>
              <a:t>가 </a:t>
            </a:r>
            <a:r>
              <a:rPr lang="en-US" altLang="ko-KR" sz="3800" dirty="0"/>
              <a:t>[</a:t>
            </a:r>
            <a:r>
              <a:rPr lang="ko-KR" altLang="en-US" sz="3800" dirty="0" err="1">
                <a:solidFill>
                  <a:srgbClr val="FF0000"/>
                </a:solidFill>
              </a:rPr>
              <a:t>익따</a:t>
            </a:r>
            <a:r>
              <a:rPr lang="ko-KR" altLang="en-US" sz="3800" dirty="0" err="1"/>
              <a:t>가</a:t>
            </a:r>
            <a:r>
              <a:rPr lang="en-US" altLang="ko-KR" sz="3800" dirty="0"/>
              <a:t>]</a:t>
            </a:r>
            <a:endParaRPr lang="en-US" sz="3800" dirty="0"/>
          </a:p>
          <a:p>
            <a:pPr marL="749300" lvl="0" indent="-571500" algn="l" rtl="0">
              <a:lnSpc>
                <a:spcPct val="1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§"/>
            </a:pPr>
            <a:r>
              <a:rPr lang="ko-KR" altLang="en-US" sz="3800" dirty="0"/>
              <a:t>뒤에 자음 </a:t>
            </a:r>
            <a:r>
              <a:rPr lang="en-US" altLang="ko-KR" sz="3800" dirty="0"/>
              <a:t>‘</a:t>
            </a:r>
            <a:r>
              <a:rPr lang="ko-KR" altLang="en-US" sz="3800" dirty="0"/>
              <a:t>ㄴ</a:t>
            </a:r>
            <a:r>
              <a:rPr lang="en-US" altLang="ko-KR" sz="3800" dirty="0"/>
              <a:t>’</a:t>
            </a:r>
            <a:r>
              <a:rPr lang="ko-KR" altLang="en-US" sz="3800" dirty="0"/>
              <a:t>이 오는 경우</a:t>
            </a:r>
            <a:r>
              <a:rPr lang="en-US" altLang="ko-KR" sz="3800" dirty="0"/>
              <a:t>: </a:t>
            </a:r>
            <a:r>
              <a:rPr lang="ko-KR" altLang="en-US" sz="3800" dirty="0"/>
              <a:t>받침 </a:t>
            </a:r>
            <a:r>
              <a:rPr lang="en-US" altLang="ko-KR" sz="3800" dirty="0"/>
              <a:t>‘</a:t>
            </a:r>
            <a:r>
              <a:rPr lang="ko-KR" altLang="en-US" sz="3800" dirty="0" err="1"/>
              <a:t>ㄺ</a:t>
            </a:r>
            <a:r>
              <a:rPr lang="en-US" altLang="ko-KR" sz="3800" dirty="0"/>
              <a:t>‘</a:t>
            </a:r>
            <a:r>
              <a:rPr lang="ko-KR" altLang="en-US" sz="3800" dirty="0"/>
              <a:t>이 </a:t>
            </a:r>
            <a:r>
              <a:rPr lang="en-US" altLang="ko-KR" sz="3800" dirty="0"/>
              <a:t>[</a:t>
            </a:r>
            <a:r>
              <a:rPr lang="ko-KR" altLang="en-US" sz="3800" dirty="0" err="1"/>
              <a:t>ㅇ</a:t>
            </a:r>
            <a:r>
              <a:rPr lang="en-US" altLang="ko-KR" sz="3800" dirty="0"/>
              <a:t>] </a:t>
            </a:r>
            <a:r>
              <a:rPr lang="ko-KR" altLang="en-US" sz="3800" dirty="0"/>
              <a:t>으로 발음</a:t>
            </a:r>
            <a:endParaRPr lang="en-US" altLang="ko-KR" sz="3800" dirty="0"/>
          </a:p>
          <a:p>
            <a:pPr marL="177800" lvl="0" indent="0" algn="l" rtl="0">
              <a:lnSpc>
                <a:spcPct val="1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800" dirty="0"/>
              <a:t>        </a:t>
            </a:r>
            <a:r>
              <a:rPr lang="ko-KR" altLang="en-US" sz="3800" dirty="0">
                <a:solidFill>
                  <a:srgbClr val="FF0000"/>
                </a:solidFill>
              </a:rPr>
              <a:t>읽는 </a:t>
            </a:r>
            <a:r>
              <a:rPr lang="en-US" altLang="ko-KR" sz="3800" dirty="0">
                <a:solidFill>
                  <a:schemeClr val="tx1"/>
                </a:solidFill>
              </a:rPr>
              <a:t>[</a:t>
            </a:r>
            <a:r>
              <a:rPr lang="ko-KR" altLang="en-US" sz="3800" dirty="0" err="1">
                <a:solidFill>
                  <a:srgbClr val="FF0000"/>
                </a:solidFill>
              </a:rPr>
              <a:t>잉는</a:t>
            </a:r>
            <a:r>
              <a:rPr lang="en-US" altLang="ko-KR" sz="3800" dirty="0"/>
              <a:t>]     </a:t>
            </a:r>
            <a:r>
              <a:rPr lang="ko-KR" altLang="en-US" sz="3800" dirty="0">
                <a:solidFill>
                  <a:srgbClr val="FF0000"/>
                </a:solidFill>
              </a:rPr>
              <a:t>읽니 </a:t>
            </a:r>
            <a:r>
              <a:rPr lang="en-US" altLang="ko-KR" sz="3800" dirty="0">
                <a:solidFill>
                  <a:schemeClr val="tx1"/>
                </a:solidFill>
              </a:rPr>
              <a:t>[</a:t>
            </a:r>
            <a:r>
              <a:rPr lang="ko-KR" altLang="en-US" sz="3800" dirty="0" err="1">
                <a:solidFill>
                  <a:srgbClr val="FF0000"/>
                </a:solidFill>
              </a:rPr>
              <a:t>잉니</a:t>
            </a:r>
            <a:r>
              <a:rPr lang="en-US" altLang="ko-KR" sz="3800" dirty="0"/>
              <a:t>]</a:t>
            </a:r>
            <a:endParaRPr sz="3800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94479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876FAB12-C291-4AF8-BA0E-9DD099FED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ko-KR" altLang="en-US" sz="4000" dirty="0"/>
              <a:t>예문을 큰 소리로 읽어 봅시다</a:t>
            </a:r>
            <a:r>
              <a:rPr lang="en-US" altLang="ko-KR" sz="4000" dirty="0"/>
              <a:t>. </a:t>
            </a:r>
            <a:endParaRPr lang="en-US" sz="4000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3AAC23C7-FFEA-432A-AE62-107F92FE7D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/>
              <a:t>한국어 책을 </a:t>
            </a:r>
            <a:r>
              <a:rPr lang="ko-KR" altLang="en-US" dirty="0">
                <a:solidFill>
                  <a:srgbClr val="FF0000"/>
                </a:solidFill>
              </a:rPr>
              <a:t>읽는</a:t>
            </a:r>
            <a:r>
              <a:rPr lang="ko-KR" altLang="en-US" dirty="0"/>
              <a:t> 사람이 제 동생이에요</a:t>
            </a:r>
            <a:r>
              <a:rPr lang="en-US" altLang="ko-KR" dirty="0"/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/>
              <a:t>나는 책을 </a:t>
            </a:r>
            <a:r>
              <a:rPr lang="ko-KR" altLang="en-US" dirty="0">
                <a:solidFill>
                  <a:srgbClr val="FF0000"/>
                </a:solidFill>
              </a:rPr>
              <a:t>읽고</a:t>
            </a:r>
            <a:r>
              <a:rPr lang="ko-KR" altLang="en-US" dirty="0"/>
              <a:t> 동생은 텔레비전을 봐요</a:t>
            </a:r>
            <a:r>
              <a:rPr lang="en-US" altLang="ko-KR" dirty="0"/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/>
              <a:t>나는 책을 </a:t>
            </a:r>
            <a:r>
              <a:rPr lang="ko-KR" altLang="en-US" dirty="0">
                <a:solidFill>
                  <a:srgbClr val="FF0000"/>
                </a:solidFill>
              </a:rPr>
              <a:t>읽습니다</a:t>
            </a:r>
            <a:r>
              <a:rPr lang="en-US" altLang="ko-KR" dirty="0"/>
              <a:t>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altLang="ko-KR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sz="2000" b="1" dirty="0">
                <a:solidFill>
                  <a:srgbClr val="FF0000"/>
                </a:solidFill>
                <a:latin typeface="+mj-ea"/>
                <a:ea typeface="+mj-ea"/>
              </a:rPr>
              <a:t>읽고 </a:t>
            </a:r>
            <a:r>
              <a:rPr lang="en-US" altLang="ko-KR" sz="2000" b="1" dirty="0">
                <a:solidFill>
                  <a:schemeClr val="tx1"/>
                </a:solidFill>
                <a:latin typeface="+mj-ea"/>
                <a:ea typeface="+mj-ea"/>
              </a:rPr>
              <a:t>[</a:t>
            </a:r>
            <a:r>
              <a:rPr lang="ko-KR" altLang="en-US" sz="2000" b="1" dirty="0">
                <a:solidFill>
                  <a:srgbClr val="FF0000"/>
                </a:solidFill>
                <a:latin typeface="+mj-ea"/>
                <a:ea typeface="+mj-ea"/>
              </a:rPr>
              <a:t>일꼬</a:t>
            </a:r>
            <a:r>
              <a:rPr lang="en-US" altLang="ko-KR" sz="2000" b="1" dirty="0">
                <a:latin typeface="+mj-ea"/>
                <a:ea typeface="+mj-ea"/>
              </a:rPr>
              <a:t>]</a:t>
            </a:r>
            <a:r>
              <a:rPr lang="ko-KR" altLang="en-US" sz="2000" b="1" dirty="0">
                <a:latin typeface="+mj-ea"/>
                <a:ea typeface="+mj-ea"/>
              </a:rPr>
              <a:t> ‘</a:t>
            </a:r>
            <a:r>
              <a:rPr lang="ko-KR" altLang="en-US" sz="2000" b="1" dirty="0" err="1">
                <a:latin typeface="+mj-ea"/>
                <a:ea typeface="+mj-ea"/>
              </a:rPr>
              <a:t>ㄺ’은</a:t>
            </a:r>
            <a:r>
              <a:rPr lang="ko-KR" altLang="en-US" sz="2000" b="1" dirty="0">
                <a:latin typeface="+mj-ea"/>
                <a:ea typeface="+mj-ea"/>
              </a:rPr>
              <a:t> ‘</a:t>
            </a:r>
            <a:r>
              <a:rPr lang="ko-KR" altLang="en-US" sz="2000" b="1" dirty="0" err="1">
                <a:latin typeface="+mj-ea"/>
                <a:ea typeface="+mj-ea"/>
              </a:rPr>
              <a:t>ㄱ</a:t>
            </a:r>
            <a:r>
              <a:rPr lang="ko-KR" altLang="en-US" sz="2000" b="1" dirty="0">
                <a:latin typeface="+mj-ea"/>
                <a:ea typeface="+mj-ea"/>
              </a:rPr>
              <a:t>’ 앞에서 앞 자음 ‘ㄹ’이 탈락하는 대신 뒤 자음 ‘</a:t>
            </a:r>
            <a:r>
              <a:rPr lang="ko-KR" altLang="en-US" sz="2000" b="1" dirty="0" err="1">
                <a:latin typeface="+mj-ea"/>
                <a:ea typeface="+mj-ea"/>
              </a:rPr>
              <a:t>ㄱ’이</a:t>
            </a:r>
            <a:r>
              <a:rPr lang="ko-KR" altLang="en-US" sz="2000" b="1" dirty="0">
                <a:latin typeface="+mj-ea"/>
                <a:ea typeface="+mj-ea"/>
              </a:rPr>
              <a:t> 탈락하여 </a:t>
            </a:r>
            <a:r>
              <a:rPr lang="en-US" altLang="ko-KR" sz="2000" b="1" dirty="0">
                <a:latin typeface="+mj-ea"/>
                <a:ea typeface="+mj-ea"/>
              </a:rPr>
              <a:t>[</a:t>
            </a:r>
            <a:r>
              <a:rPr lang="ko-KR" altLang="en-US" sz="2000" b="1" dirty="0">
                <a:latin typeface="+mj-ea"/>
                <a:ea typeface="+mj-ea"/>
              </a:rPr>
              <a:t>ㄹ</a:t>
            </a:r>
            <a:r>
              <a:rPr lang="en-US" altLang="ko-KR" sz="2000" b="1" dirty="0">
                <a:latin typeface="+mj-ea"/>
                <a:ea typeface="+mj-ea"/>
              </a:rPr>
              <a:t>]</a:t>
            </a:r>
            <a:r>
              <a:rPr lang="ko-KR" altLang="en-US" sz="2000" b="1" dirty="0">
                <a:latin typeface="+mj-ea"/>
                <a:ea typeface="+mj-ea"/>
              </a:rPr>
              <a:t>로 발음</a:t>
            </a:r>
            <a:r>
              <a:rPr lang="en-US" altLang="ko-KR" sz="2000" b="1" dirty="0">
                <a:latin typeface="+mj-ea"/>
                <a:ea typeface="+mj-ea"/>
              </a:rPr>
              <a:t>!</a:t>
            </a:r>
            <a:endParaRPr lang="en-US" sz="20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680EAF17-4A75-415B-8C37-79857CCE3F6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17046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38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876FAB12-C291-4AF8-BA0E-9DD099FE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1675"/>
          </a:xfrm>
        </p:spPr>
        <p:txBody>
          <a:bodyPr/>
          <a:lstStyle/>
          <a:p>
            <a:r>
              <a:rPr lang="en-US" dirty="0">
                <a:effectLst>
                  <a:outerShdw blurRad="50800" dist="50800" dir="5400000" algn="ctr" rotWithShape="0">
                    <a:schemeClr val="accent1"/>
                  </a:outerShdw>
                </a:effectLst>
              </a:rPr>
              <a:t>Reference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3AAC23C7-FFEA-432A-AE62-107F92FE7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066800"/>
            <a:ext cx="10515600" cy="5110163"/>
          </a:xfrm>
          <a:solidFill>
            <a:schemeClr val="lt1"/>
          </a:solidFill>
        </p:spPr>
        <p:txBody>
          <a:bodyPr>
            <a:normAutofit fontScale="92500" lnSpcReduction="10000"/>
          </a:bodyPr>
          <a:lstStyle/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/>
              <a:t> </a:t>
            </a:r>
            <a:r>
              <a:rPr lang="ko-KR" altLang="en-US" sz="1600" dirty="0"/>
              <a:t>재외동포를 위한 한국어 </a:t>
            </a:r>
            <a:r>
              <a:rPr lang="en-US" altLang="ko-KR" sz="1600" dirty="0"/>
              <a:t>2-1 (</a:t>
            </a:r>
            <a:r>
              <a:rPr lang="ko-KR" altLang="en-US" sz="1600" dirty="0"/>
              <a:t>영어권</a:t>
            </a:r>
            <a:r>
              <a:rPr lang="en-US" altLang="ko-KR" sz="1600" dirty="0"/>
              <a:t>). </a:t>
            </a:r>
            <a:r>
              <a:rPr lang="ko-KR" altLang="en-US" sz="1600" dirty="0"/>
              <a:t>교육부 국립국제교육원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/>
              <a:t>재외동포를 위한 한국어 </a:t>
            </a:r>
            <a:r>
              <a:rPr lang="en-US" altLang="ko-KR" sz="1600" dirty="0"/>
              <a:t>2-1 (</a:t>
            </a:r>
            <a:r>
              <a:rPr lang="ko-KR" altLang="en-US" sz="1600" dirty="0"/>
              <a:t>범용</a:t>
            </a:r>
            <a:r>
              <a:rPr lang="en-US" altLang="ko-KR" sz="1600" dirty="0"/>
              <a:t>). </a:t>
            </a:r>
            <a:r>
              <a:rPr lang="ko-KR" altLang="en-US" sz="1600" dirty="0"/>
              <a:t>교육부 국립국제교육원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/>
              <a:t>한글학교 </a:t>
            </a:r>
            <a:r>
              <a:rPr lang="ko-KR" altLang="en-US" sz="1600" dirty="0" err="1"/>
              <a:t>학생용</a:t>
            </a:r>
            <a:r>
              <a:rPr lang="ko-KR" altLang="en-US" sz="1600" dirty="0"/>
              <a:t> 동화로 배우는 한국어</a:t>
            </a:r>
            <a:r>
              <a:rPr lang="en-US" altLang="ko-KR" sz="1600" dirty="0"/>
              <a:t>. </a:t>
            </a:r>
            <a:r>
              <a:rPr lang="ko-KR" altLang="en-US" sz="1600" dirty="0"/>
              <a:t>재외동포교육진흥재단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/>
              <a:t>한국어 </a:t>
            </a:r>
            <a:r>
              <a:rPr lang="en-US" altLang="ko-KR" sz="1600" dirty="0"/>
              <a:t>3. </a:t>
            </a:r>
            <a:r>
              <a:rPr lang="ko-KR" altLang="en-US" sz="1600" dirty="0"/>
              <a:t>한국교육과정 평가원</a:t>
            </a:r>
            <a:r>
              <a:rPr lang="en-US" altLang="ko-KR" sz="1600" dirty="0"/>
              <a:t>. </a:t>
            </a:r>
            <a:r>
              <a:rPr lang="ko-KR" altLang="en-US" sz="1600" dirty="0"/>
              <a:t>국제교육진흥원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 err="1"/>
              <a:t>Youtube</a:t>
            </a:r>
            <a:r>
              <a:rPr lang="en-US" altLang="ko-KR" sz="1600" dirty="0"/>
              <a:t>: </a:t>
            </a:r>
            <a:r>
              <a:rPr lang="en-US" sz="1600" dirty="0">
                <a:hlinkClick r:id="rId3"/>
              </a:rPr>
              <a:t>https://www.youtube.com/watch?v=tm1r-VKzRHk&amp;feature=emb_title</a:t>
            </a:r>
            <a:endParaRPr lang="en-US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 err="1"/>
              <a:t>Youtube</a:t>
            </a:r>
            <a:r>
              <a:rPr lang="en-US" altLang="ko-KR" sz="1600" dirty="0"/>
              <a:t>: </a:t>
            </a:r>
            <a:r>
              <a:rPr lang="ko-KR" altLang="en-US" sz="1600" dirty="0" err="1"/>
              <a:t>깨비키즈</a:t>
            </a:r>
            <a:r>
              <a:rPr lang="en-US" altLang="ko-KR" sz="1600" dirty="0"/>
              <a:t> </a:t>
            </a:r>
            <a:r>
              <a:rPr lang="en-US" sz="1600" dirty="0">
                <a:hlinkClick r:id="rId4"/>
              </a:rPr>
              <a:t>https://www.youtube.com/watch?v=oAIV357ErDU&amp;t=108s</a:t>
            </a:r>
            <a:endParaRPr lang="en-US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1600" dirty="0">
                <a:hlinkClick r:id="rId5"/>
              </a:rPr>
              <a:t>https://www.youtube.com/watch?v=ZeYUWhRrYvU&amp;list=PLl7gBwEzVMwJxYIxfEnTBFAIaZYco9LcL&amp;index=3</a:t>
            </a:r>
            <a:endParaRPr lang="en-US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1600" dirty="0">
                <a:hlinkClick r:id="rId6"/>
              </a:rPr>
              <a:t>https://www.youtube.com/watch?v=9Kba0EMFQAU&amp;t=26s</a:t>
            </a:r>
            <a:endParaRPr lang="en-US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1600" dirty="0">
                <a:hlinkClick r:id="rId7"/>
              </a:rPr>
              <a:t>https://quizlet.com/_8c4rl5?x=1jqt&amp;i=2tig8t</a:t>
            </a:r>
            <a:endParaRPr lang="en-US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/>
              <a:t>아람 전래동화 요술 항아리 </a:t>
            </a:r>
            <a:r>
              <a:rPr lang="en-US" sz="1600" dirty="0"/>
              <a:t>https://youtu.be/J8RegZpUZbs</a:t>
            </a: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680EAF17-4A75-415B-8C37-79857CCE3F6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4437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93EA61E9-09FF-407A-B618-CD553F084C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129" y="0"/>
            <a:ext cx="10857476" cy="5491304"/>
          </a:xfrm>
          <a:prstGeom prst="rect">
            <a:avLst/>
          </a:prstGeom>
        </p:spPr>
      </p:pic>
      <p:pic>
        <p:nvPicPr>
          <p:cNvPr id="3" name="Track 029">
            <a:hlinkClick r:id="" action="ppaction://media"/>
            <a:extLst>
              <a:ext uri="{FF2B5EF4-FFF2-40B4-BE49-F238E27FC236}">
                <a16:creationId xmlns="" xmlns:a16="http://schemas.microsoft.com/office/drawing/2014/main" id="{1AE340BD-7351-4A27-897F-8EAC5324B8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63200" y="348343"/>
            <a:ext cx="609600" cy="609600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626542E-ECBA-43F1-BEE5-93D28430D288}"/>
              </a:ext>
            </a:extLst>
          </p:cNvPr>
          <p:cNvSpPr txBox="1"/>
          <p:nvPr/>
        </p:nvSpPr>
        <p:spPr>
          <a:xfrm>
            <a:off x="506186" y="5731326"/>
            <a:ext cx="23903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* </a:t>
            </a:r>
            <a:r>
              <a:rPr lang="ko-KR" altLang="en-US" sz="2400" b="1" dirty="0"/>
              <a:t>약속</a:t>
            </a:r>
            <a:r>
              <a:rPr lang="en-US" altLang="ko-KR" sz="2400" b="1" dirty="0"/>
              <a:t>: promise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929501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5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3CBF8BF6-F5F8-449C-B32A-1FDE6B299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414" y="817075"/>
            <a:ext cx="10455729" cy="536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148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5BA7169C-6250-45F4-B3DC-35CF6A68C89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60CE21ED-78E6-41B4-8590-F45E864E4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371" y="0"/>
            <a:ext cx="10156371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272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15033264-A2B8-4639-BA1E-FF936712B6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414" y="817075"/>
            <a:ext cx="10455729" cy="5365868"/>
          </a:xfrm>
          <a:prstGeom prst="rect">
            <a:avLst/>
          </a:prstGeom>
        </p:spPr>
      </p:pic>
      <p:sp>
        <p:nvSpPr>
          <p:cNvPr id="7" name="사각형: 잘린 대각선 방향 모서리 6">
            <a:extLst>
              <a:ext uri="{FF2B5EF4-FFF2-40B4-BE49-F238E27FC236}">
                <a16:creationId xmlns="" xmlns:a16="http://schemas.microsoft.com/office/drawing/2014/main" id="{12BDF6FC-DEF2-4A85-9954-540AF761368B}"/>
              </a:ext>
            </a:extLst>
          </p:cNvPr>
          <p:cNvSpPr/>
          <p:nvPr/>
        </p:nvSpPr>
        <p:spPr>
          <a:xfrm>
            <a:off x="1094014" y="4865914"/>
            <a:ext cx="2171700" cy="408215"/>
          </a:xfrm>
          <a:prstGeom prst="snip2Diag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사각형: 잘린 대각선 방향 모서리 7">
            <a:extLst>
              <a:ext uri="{FF2B5EF4-FFF2-40B4-BE49-F238E27FC236}">
                <a16:creationId xmlns="" xmlns:a16="http://schemas.microsoft.com/office/drawing/2014/main" id="{2B3F6248-0A0C-4084-A3E4-D0972B01858A}"/>
              </a:ext>
            </a:extLst>
          </p:cNvPr>
          <p:cNvSpPr/>
          <p:nvPr/>
        </p:nvSpPr>
        <p:spPr>
          <a:xfrm>
            <a:off x="8360228" y="2694214"/>
            <a:ext cx="2171700" cy="408215"/>
          </a:xfrm>
          <a:prstGeom prst="snip2Diag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사각형: 잘린 대각선 방향 모서리 8">
            <a:extLst>
              <a:ext uri="{FF2B5EF4-FFF2-40B4-BE49-F238E27FC236}">
                <a16:creationId xmlns="" xmlns:a16="http://schemas.microsoft.com/office/drawing/2014/main" id="{817400E0-6E74-4CF6-8276-FBBA90F409E3}"/>
              </a:ext>
            </a:extLst>
          </p:cNvPr>
          <p:cNvSpPr/>
          <p:nvPr/>
        </p:nvSpPr>
        <p:spPr>
          <a:xfrm>
            <a:off x="8499022" y="4865913"/>
            <a:ext cx="2171700" cy="408215"/>
          </a:xfrm>
          <a:prstGeom prst="snip2Diag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43533B5-2D01-4FCC-BF23-0ADAC4B900B2}"/>
              </a:ext>
            </a:extLst>
          </p:cNvPr>
          <p:cNvSpPr txBox="1"/>
          <p:nvPr/>
        </p:nvSpPr>
        <p:spPr>
          <a:xfrm>
            <a:off x="555163" y="177620"/>
            <a:ext cx="11216532" cy="58477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3200" b="1" dirty="0"/>
              <a:t>무슨 놀이인지 맞춰 보세요</a:t>
            </a:r>
            <a:r>
              <a:rPr lang="en-US" altLang="ko-KR" sz="3200" b="1" dirty="0"/>
              <a:t>! </a:t>
            </a:r>
            <a:r>
              <a:rPr lang="ko-KR" altLang="en-US" sz="3200" b="1" dirty="0"/>
              <a:t>먼저 맞추는 학생은 보너스 점수</a:t>
            </a:r>
            <a:r>
              <a:rPr lang="en-US" altLang="ko-KR" sz="3200" b="1" dirty="0"/>
              <a:t>!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477787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A42E661D-B6E4-467C-9E6A-A2497E0AD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371" y="0"/>
            <a:ext cx="10156371" cy="6182943"/>
          </a:xfrm>
          <a:prstGeom prst="rect">
            <a:avLst/>
          </a:prstGeom>
        </p:spPr>
      </p:pic>
      <p:sp>
        <p:nvSpPr>
          <p:cNvPr id="7" name="사각형: 잘린 대각선 방향 모서리 6">
            <a:extLst>
              <a:ext uri="{FF2B5EF4-FFF2-40B4-BE49-F238E27FC236}">
                <a16:creationId xmlns="" xmlns:a16="http://schemas.microsoft.com/office/drawing/2014/main" id="{9654EAA2-1DD1-4895-8FA4-B7B27146E2A7}"/>
              </a:ext>
            </a:extLst>
          </p:cNvPr>
          <p:cNvSpPr/>
          <p:nvPr/>
        </p:nvSpPr>
        <p:spPr>
          <a:xfrm>
            <a:off x="1205592" y="4784271"/>
            <a:ext cx="2171700" cy="408215"/>
          </a:xfrm>
          <a:prstGeom prst="snip2Diag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사각형: 잘린 대각선 방향 모서리 7">
            <a:extLst>
              <a:ext uri="{FF2B5EF4-FFF2-40B4-BE49-F238E27FC236}">
                <a16:creationId xmlns="" xmlns:a16="http://schemas.microsoft.com/office/drawing/2014/main" id="{4648A6FB-6C7D-443C-8E03-FA8D469C2736}"/>
              </a:ext>
            </a:extLst>
          </p:cNvPr>
          <p:cNvSpPr/>
          <p:nvPr/>
        </p:nvSpPr>
        <p:spPr>
          <a:xfrm>
            <a:off x="8422821" y="1181100"/>
            <a:ext cx="2171700" cy="408215"/>
          </a:xfrm>
          <a:prstGeom prst="snip2Diag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사각형: 잘린 대각선 방향 모서리 8">
            <a:extLst>
              <a:ext uri="{FF2B5EF4-FFF2-40B4-BE49-F238E27FC236}">
                <a16:creationId xmlns="" xmlns:a16="http://schemas.microsoft.com/office/drawing/2014/main" id="{DDECCBD0-BC97-46A9-81C9-30378CCCECFD}"/>
              </a:ext>
            </a:extLst>
          </p:cNvPr>
          <p:cNvSpPr/>
          <p:nvPr/>
        </p:nvSpPr>
        <p:spPr>
          <a:xfrm>
            <a:off x="1246414" y="2100942"/>
            <a:ext cx="2171700" cy="675057"/>
          </a:xfrm>
          <a:prstGeom prst="snip2Diag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사각형: 잘린 대각선 방향 모서리 9">
            <a:extLst>
              <a:ext uri="{FF2B5EF4-FFF2-40B4-BE49-F238E27FC236}">
                <a16:creationId xmlns="" xmlns:a16="http://schemas.microsoft.com/office/drawing/2014/main" id="{66F00F53-8969-46A1-BC1C-4733908C8265}"/>
              </a:ext>
            </a:extLst>
          </p:cNvPr>
          <p:cNvSpPr/>
          <p:nvPr/>
        </p:nvSpPr>
        <p:spPr>
          <a:xfrm>
            <a:off x="8752114" y="3733728"/>
            <a:ext cx="2171700" cy="408215"/>
          </a:xfrm>
          <a:prstGeom prst="snip2Diag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36256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</TotalTime>
  <Words>1881</Words>
  <Application>Microsoft Office PowerPoint</Application>
  <PresentationFormat>Widescreen</PresentationFormat>
  <Paragraphs>303</Paragraphs>
  <Slides>42</Slides>
  <Notes>41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맑은 고딕</vt:lpstr>
      <vt:lpstr>Arial</vt:lpstr>
      <vt:lpstr>Calibri</vt:lpstr>
      <vt:lpstr>Wingdings</vt:lpstr>
      <vt:lpstr>1_Office Theme</vt:lpstr>
      <vt:lpstr>  재외동포를 위한 한국어 (영어권)   2-1 </vt:lpstr>
      <vt:lpstr>본 수업이 시작되기 전 할 수 있는 활동들입니다.  Warm-up options</vt:lpstr>
      <vt:lpstr>오늘의 속담 “첫 술에 배 부르랴”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Quizlet을 통해 여러 방법으로 어휘를 공부해 봅시다. </vt:lpstr>
      <vt:lpstr>PowerPoint Presentation</vt:lpstr>
      <vt:lpstr>문법 표현 ► -(으)면</vt:lpstr>
      <vt:lpstr>PowerPoint Presentation</vt:lpstr>
      <vt:lpstr>PowerPoint Presentation</vt:lpstr>
      <vt:lpstr>예외로 어간 받침이 ‘ㄹ’ 로 끝나는 경우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발음 공부하기     ► 겹받침 ‘ㄺ’ </vt:lpstr>
      <vt:lpstr>예문을 큰 소리로 읽어 봅시다. </vt:lpstr>
      <vt:lpstr>Reference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Seunghee Back</cp:lastModifiedBy>
  <cp:revision>97</cp:revision>
  <dcterms:created xsi:type="dcterms:W3CDTF">2020-04-18T22:55:50Z</dcterms:created>
  <dcterms:modified xsi:type="dcterms:W3CDTF">2020-06-26T19:23:47Z</dcterms:modified>
</cp:coreProperties>
</file>